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5.jpg" ContentType="image/jpg"/>
  <Override PartName="/ppt/media/image26.jpg" ContentType="image/jpg"/>
  <Override PartName="/ppt/media/image3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478" r:id="rId2"/>
    <p:sldId id="518" r:id="rId3"/>
    <p:sldId id="487" r:id="rId4"/>
    <p:sldId id="466" r:id="rId5"/>
    <p:sldId id="479" r:id="rId6"/>
    <p:sldId id="482" r:id="rId7"/>
    <p:sldId id="516" r:id="rId8"/>
    <p:sldId id="483" r:id="rId9"/>
    <p:sldId id="481" r:id="rId10"/>
    <p:sldId id="488" r:id="rId11"/>
    <p:sldId id="498" r:id="rId12"/>
    <p:sldId id="484" r:id="rId13"/>
    <p:sldId id="489" r:id="rId14"/>
    <p:sldId id="492" r:id="rId15"/>
    <p:sldId id="491" r:id="rId16"/>
    <p:sldId id="493" r:id="rId17"/>
    <p:sldId id="519" r:id="rId18"/>
    <p:sldId id="490" r:id="rId19"/>
    <p:sldId id="494" r:id="rId20"/>
    <p:sldId id="495" r:id="rId21"/>
    <p:sldId id="520" r:id="rId22"/>
    <p:sldId id="499" r:id="rId23"/>
    <p:sldId id="500" r:id="rId24"/>
    <p:sldId id="501" r:id="rId25"/>
    <p:sldId id="497" r:id="rId26"/>
    <p:sldId id="503" r:id="rId27"/>
    <p:sldId id="502" r:id="rId28"/>
    <p:sldId id="504" r:id="rId29"/>
    <p:sldId id="506" r:id="rId30"/>
    <p:sldId id="505" r:id="rId31"/>
    <p:sldId id="508" r:id="rId32"/>
    <p:sldId id="531" r:id="rId33"/>
    <p:sldId id="522" r:id="rId34"/>
    <p:sldId id="523" r:id="rId35"/>
    <p:sldId id="532" r:id="rId36"/>
    <p:sldId id="525" r:id="rId37"/>
    <p:sldId id="526" r:id="rId38"/>
    <p:sldId id="527" r:id="rId39"/>
    <p:sldId id="528" r:id="rId40"/>
    <p:sldId id="529" r:id="rId41"/>
    <p:sldId id="530" r:id="rId42"/>
    <p:sldId id="477" r:id="rId43"/>
  </p:sldIdLst>
  <p:sldSz cx="12192000" cy="6858000"/>
  <p:notesSz cx="6797675" cy="98726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BURLOT-FERRE Nadine" initials="BN" lastIdx="2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2"/>
    <a:srgbClr val="006AB3"/>
    <a:srgbClr val="5B9BD5"/>
    <a:srgbClr val="06F80C"/>
    <a:srgbClr val="5582AC"/>
    <a:srgbClr val="E7E6E6"/>
    <a:srgbClr val="80197F"/>
    <a:srgbClr val="0070C0"/>
    <a:srgbClr val="F18B28"/>
    <a:srgbClr val="8ABA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387" autoAdjust="0"/>
  </p:normalViewPr>
  <p:slideViewPr>
    <p:cSldViewPr snapToGrid="0">
      <p:cViewPr>
        <p:scale>
          <a:sx n="79" d="100"/>
          <a:sy n="79" d="100"/>
        </p:scale>
        <p:origin x="-317" y="-2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65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448F7-0272-4D0F-BA66-D65B303392B9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377319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377319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2AA12-A6FE-4C91-A074-2765A7ABF2A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0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16448-2BDC-44AE-BD3D-055F68DCCA9A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B2A8F-DB5F-40B4-8722-A16259517A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3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63286" y="2394857"/>
            <a:ext cx="8370434" cy="2155372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space réservé pour une image  14"/>
          <p:cNvSpPr>
            <a:spLocks noGrp="1"/>
          </p:cNvSpPr>
          <p:nvPr>
            <p:ph type="pic" sz="quarter" idx="10"/>
          </p:nvPr>
        </p:nvSpPr>
        <p:spPr>
          <a:xfrm>
            <a:off x="8635471" y="127000"/>
            <a:ext cx="3429529" cy="44243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1"/>
          </p:nvPr>
        </p:nvSpPr>
        <p:spPr>
          <a:xfrm>
            <a:off x="163286" y="127001"/>
            <a:ext cx="8370434" cy="2167707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19" name="Espace réservé pour une image  18"/>
          <p:cNvSpPr>
            <a:spLocks noGrp="1"/>
          </p:cNvSpPr>
          <p:nvPr>
            <p:ph type="pic" sz="quarter" idx="12"/>
          </p:nvPr>
        </p:nvSpPr>
        <p:spPr>
          <a:xfrm>
            <a:off x="163287" y="4651375"/>
            <a:ext cx="3684134" cy="2081212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Espace réservé pour une image  20"/>
          <p:cNvSpPr>
            <a:spLocks noGrp="1"/>
          </p:cNvSpPr>
          <p:nvPr>
            <p:ph type="pic" sz="quarter" idx="13"/>
          </p:nvPr>
        </p:nvSpPr>
        <p:spPr>
          <a:xfrm>
            <a:off x="3962400" y="4651375"/>
            <a:ext cx="4571320" cy="2081212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 hasCustomPrompt="1"/>
          </p:nvPr>
        </p:nvSpPr>
        <p:spPr>
          <a:xfrm>
            <a:off x="420133" y="3056944"/>
            <a:ext cx="7802311" cy="483967"/>
          </a:xfrm>
        </p:spPr>
        <p:txBody>
          <a:bodyPr/>
          <a:lstStyle>
            <a:lvl1pPr marL="0" indent="0">
              <a:buNone/>
              <a:defRPr b="0" cap="all" baseline="0">
                <a:solidFill>
                  <a:srgbClr val="006AB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TITRE / TITLE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420134" y="3547084"/>
            <a:ext cx="7802310" cy="546100"/>
          </a:xfrm>
        </p:spPr>
        <p:txBody>
          <a:bodyPr>
            <a:normAutofit/>
          </a:bodyPr>
          <a:lstStyle>
            <a:lvl1pPr marL="0" indent="0">
              <a:buNone/>
              <a:defRPr sz="2400" cap="all" baseline="0">
                <a:solidFill>
                  <a:srgbClr val="006AB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SOUS-TITRE / SUB-TITLE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16" y="5335584"/>
            <a:ext cx="1651007" cy="70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fin 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59" y="5970317"/>
            <a:ext cx="1319740" cy="565717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6949703" y="3439618"/>
            <a:ext cx="4367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AB2"/>
                </a:solidFill>
                <a:latin typeface="Calibri" panose="020F0502020204030204" pitchFamily="34" charset="0"/>
              </a:rPr>
              <a:t>www.ifpenergiesnouvelles.com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6949704" y="3937540"/>
            <a:ext cx="2707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AB2"/>
                </a:solidFill>
                <a:latin typeface="Calibri" panose="020F0502020204030204" pitchFamily="34" charset="0"/>
              </a:rPr>
              <a:t>@</a:t>
            </a:r>
            <a:r>
              <a:rPr lang="en-US" sz="2200" dirty="0" err="1">
                <a:solidFill>
                  <a:srgbClr val="006AB2"/>
                </a:solidFill>
                <a:latin typeface="Calibri" panose="020F0502020204030204" pitchFamily="34" charset="0"/>
              </a:rPr>
              <a:t>IFPENinnovation</a:t>
            </a:r>
            <a:endParaRPr lang="en-US" sz="220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1" y="4005424"/>
            <a:ext cx="264342" cy="26434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99" y="3496917"/>
            <a:ext cx="272151" cy="272151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6597450" y="2871294"/>
            <a:ext cx="2470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AB2"/>
                </a:solidFill>
                <a:latin typeface="Calibri" panose="020F0502020204030204" pitchFamily="34" charset="0"/>
              </a:rPr>
              <a:t>Find us on: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6094430" y="2404569"/>
            <a:ext cx="0" cy="2404497"/>
          </a:xfrm>
          <a:prstGeom prst="line">
            <a:avLst/>
          </a:prstGeom>
          <a:ln w="12700">
            <a:solidFill>
              <a:srgbClr val="006AB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0" descr="IFP_CMJN_SIGN_SEUL_UK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205" y="3256306"/>
            <a:ext cx="4059369" cy="8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 userDrawn="1"/>
        </p:nvSpPr>
        <p:spPr>
          <a:xfrm>
            <a:off x="120073" y="6448529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‹N°›</a:t>
            </a:fld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7" name="Espace réservé du pied de page 4"/>
          <p:cNvSpPr txBox="1">
            <a:spLocks/>
          </p:cNvSpPr>
          <p:nvPr userDrawn="1"/>
        </p:nvSpPr>
        <p:spPr>
          <a:xfrm>
            <a:off x="526910" y="6548985"/>
            <a:ext cx="9185815" cy="184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|   </a:t>
            </a:r>
            <a:r>
              <a:rPr lang="fr-FR" sz="8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© </a:t>
            </a:r>
            <a:r>
              <a:rPr lang="fr-FR" sz="800" kern="1500" spc="200" baseline="0" dirty="0" smtClean="0">
                <a:solidFill>
                  <a:srgbClr val="006AB2"/>
                </a:solidFill>
                <a:latin typeface="Calibri" panose="020F0502020204030204" pitchFamily="34" charset="0"/>
              </a:rPr>
              <a:t>2019 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IFPEN</a:t>
            </a:r>
            <a:endParaRPr lang="en-US" sz="800" kern="1500" spc="200" baseline="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3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iveau 2 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199" y="415928"/>
            <a:ext cx="8277225" cy="514203"/>
          </a:xfrm>
        </p:spPr>
        <p:txBody>
          <a:bodyPr>
            <a:noAutofit/>
          </a:bodyPr>
          <a:lstStyle>
            <a:lvl1pPr>
              <a:defRPr sz="2200" b="0" cap="all" baseline="0">
                <a:solidFill>
                  <a:srgbClr val="0070C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 smtClean="0"/>
              <a:t>ENTREZ LE TITRE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9372600" y="426897"/>
            <a:ext cx="2819400" cy="548428"/>
          </a:xfrm>
          <a:prstGeom prst="rect">
            <a:avLst/>
          </a:prstGeom>
          <a:solidFill>
            <a:srgbClr val="8AB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AB3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ZoneTexte 22"/>
          <p:cNvSpPr txBox="1"/>
          <p:nvPr userDrawn="1"/>
        </p:nvSpPr>
        <p:spPr>
          <a:xfrm>
            <a:off x="9372600" y="401029"/>
            <a:ext cx="2819400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endParaRPr lang="fr-FR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  <a:t>É N E R G I E S   N O U V E L L E S</a:t>
            </a:r>
          </a:p>
          <a:p>
            <a:pPr lvl="0"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0860" y="0"/>
            <a:ext cx="111140" cy="790575"/>
          </a:xfrm>
          <a:prstGeom prst="rect">
            <a:avLst/>
          </a:prstGeom>
          <a:solidFill>
            <a:srgbClr val="8AB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014" y="6286788"/>
            <a:ext cx="1026881" cy="440180"/>
          </a:xfrm>
          <a:prstGeom prst="rect">
            <a:avLst/>
          </a:prstGeom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3"/>
              </a:buBlip>
              <a:defRPr sz="2200">
                <a:solidFill>
                  <a:srgbClr val="006AB2"/>
                </a:solidFill>
                <a:latin typeface="Calibri" panose="020F050202020403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rgbClr val="006AB2"/>
                </a:solidFill>
                <a:latin typeface="Calibri" panose="020F0502020204030204" pitchFamily="34" charset="0"/>
              </a:defRPr>
            </a:lvl2pPr>
            <a:lvl3pPr marL="1143000" indent="-228600">
              <a:buFontTx/>
              <a:buBlip>
                <a:blip r:embed="rId3"/>
              </a:buBlip>
              <a:defRPr sz="1800">
                <a:solidFill>
                  <a:srgbClr val="006AB2"/>
                </a:solidFill>
                <a:latin typeface="Calibri" panose="020F0502020204030204" pitchFamily="34" charset="0"/>
              </a:defRPr>
            </a:lvl3pPr>
            <a:lvl4pPr marL="1600200" indent="-228600">
              <a:buFontTx/>
              <a:buBlip>
                <a:blip r:embed="rId3"/>
              </a:buBlip>
              <a:defRPr sz="1600">
                <a:solidFill>
                  <a:srgbClr val="006AB2"/>
                </a:solidFill>
                <a:latin typeface="Calibri" panose="020F0502020204030204" pitchFamily="34" charset="0"/>
              </a:defRPr>
            </a:lvl4pPr>
            <a:lvl5pPr marL="2057400" indent="-228600">
              <a:buFontTx/>
              <a:buBlip>
                <a:blip r:embed="rId3"/>
              </a:buBlip>
              <a:defRPr sz="1400">
                <a:solidFill>
                  <a:srgbClr val="006AB2"/>
                </a:solidFill>
                <a:latin typeface="Roboto Light" panose="02000000000000000000" pitchFamily="2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9" name="ZoneTexte 8"/>
          <p:cNvSpPr txBox="1"/>
          <p:nvPr userDrawn="1"/>
        </p:nvSpPr>
        <p:spPr>
          <a:xfrm>
            <a:off x="120073" y="6448529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‹N°›</a:t>
            </a:fld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Espace réservé du pied de page 4"/>
          <p:cNvSpPr txBox="1">
            <a:spLocks/>
          </p:cNvSpPr>
          <p:nvPr userDrawn="1"/>
        </p:nvSpPr>
        <p:spPr>
          <a:xfrm>
            <a:off x="526910" y="6548985"/>
            <a:ext cx="9185815" cy="184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|   </a:t>
            </a:r>
            <a:r>
              <a:rPr lang="fr-FR" sz="8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© </a:t>
            </a:r>
            <a:r>
              <a:rPr lang="fr-FR" sz="800" kern="1500" spc="200" baseline="0" dirty="0" smtClean="0">
                <a:solidFill>
                  <a:srgbClr val="006AB2"/>
                </a:solidFill>
                <a:latin typeface="Calibri" panose="020F0502020204030204" pitchFamily="34" charset="0"/>
              </a:rPr>
              <a:t>2019 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IFPEN</a:t>
            </a:r>
            <a:endParaRPr lang="en-US" sz="800" kern="1500" spc="200" baseline="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22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san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22" y="4926910"/>
            <a:ext cx="1274156" cy="546177"/>
          </a:xfrm>
          <a:prstGeom prst="rect">
            <a:avLst/>
          </a:prstGeom>
        </p:spPr>
      </p:pic>
      <p:sp>
        <p:nvSpPr>
          <p:cNvPr id="5" name="Espace réservé du texte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918721"/>
            <a:ext cx="12192000" cy="483967"/>
          </a:xfrm>
        </p:spPr>
        <p:txBody>
          <a:bodyPr/>
          <a:lstStyle>
            <a:lvl1pPr marL="0" indent="0" algn="ctr">
              <a:buNone/>
              <a:defRPr b="0" cap="all" baseline="0">
                <a:solidFill>
                  <a:srgbClr val="006AB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TITRE / TITLE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612712"/>
            <a:ext cx="12192000" cy="352705"/>
          </a:xfrm>
        </p:spPr>
        <p:txBody>
          <a:bodyPr>
            <a:noAutofit/>
          </a:bodyPr>
          <a:lstStyle>
            <a:lvl1pPr marL="0" indent="0" algn="ctr">
              <a:buNone/>
              <a:defRPr sz="2400" cap="all" baseline="0">
                <a:solidFill>
                  <a:srgbClr val="006AB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SOUS-TITRE / SUB-TITLE</a:t>
            </a:r>
          </a:p>
        </p:txBody>
      </p:sp>
      <p:cxnSp>
        <p:nvCxnSpPr>
          <p:cNvPr id="12" name="Connecteur droit 11"/>
          <p:cNvCxnSpPr/>
          <p:nvPr userDrawn="1"/>
        </p:nvCxnSpPr>
        <p:spPr>
          <a:xfrm rot="5400000">
            <a:off x="6096000" y="2270448"/>
            <a:ext cx="0" cy="2404497"/>
          </a:xfrm>
          <a:prstGeom prst="line">
            <a:avLst/>
          </a:prstGeom>
          <a:ln w="12700">
            <a:solidFill>
              <a:srgbClr val="006AB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199" y="415928"/>
            <a:ext cx="8277225" cy="514203"/>
          </a:xfrm>
        </p:spPr>
        <p:txBody>
          <a:bodyPr>
            <a:noAutofit/>
          </a:bodyPr>
          <a:lstStyle>
            <a:lvl1pPr>
              <a:defRPr sz="2200" b="0" cap="all" baseline="0">
                <a:solidFill>
                  <a:srgbClr val="0070C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 smtClean="0"/>
              <a:t>ENTREZ </a:t>
            </a:r>
            <a:r>
              <a:rPr lang="fr-FR" dirty="0"/>
              <a:t>LE </a:t>
            </a:r>
            <a:r>
              <a:rPr lang="fr-FR" dirty="0" smtClean="0"/>
              <a:t>TITRE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50860" y="0"/>
            <a:ext cx="11114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014" y="6286788"/>
            <a:ext cx="1026881" cy="440180"/>
          </a:xfrm>
          <a:prstGeom prst="rect">
            <a:avLst/>
          </a:prstGeom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3"/>
              </a:buBlip>
              <a:defRPr sz="2200">
                <a:solidFill>
                  <a:srgbClr val="0070C0"/>
                </a:solidFill>
                <a:latin typeface="Calibri" panose="020F050202020403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rgbClr val="0070C0"/>
                </a:solidFill>
                <a:latin typeface="Calibri" panose="020F0502020204030204" pitchFamily="34" charset="0"/>
              </a:defRPr>
            </a:lvl2pPr>
            <a:lvl3pPr marL="1143000" indent="-228600">
              <a:buFontTx/>
              <a:buBlip>
                <a:blip r:embed="rId3"/>
              </a:buBlip>
              <a:defRPr sz="1800">
                <a:solidFill>
                  <a:srgbClr val="0070C0"/>
                </a:solidFill>
                <a:latin typeface="Calibri" panose="020F0502020204030204" pitchFamily="34" charset="0"/>
              </a:defRPr>
            </a:lvl3pPr>
            <a:lvl4pPr marL="1600200" indent="-228600">
              <a:buFontTx/>
              <a:buBlip>
                <a:blip r:embed="rId3"/>
              </a:buBlip>
              <a:defRPr sz="1600">
                <a:solidFill>
                  <a:srgbClr val="0070C0"/>
                </a:solidFill>
                <a:latin typeface="Calibri" panose="020F0502020204030204" pitchFamily="34" charset="0"/>
              </a:defRPr>
            </a:lvl4pPr>
            <a:lvl5pPr marL="2057400" indent="-228600">
              <a:buFontTx/>
              <a:buBlip>
                <a:blip r:embed="rId3"/>
              </a:buBlip>
              <a:defRPr sz="1600">
                <a:solidFill>
                  <a:srgbClr val="0070C0"/>
                </a:solidFill>
                <a:latin typeface="Roboto Light" panose="02000000000000000000" pitchFamily="2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7" name="Espace réservé du pied de page 4"/>
          <p:cNvSpPr txBox="1">
            <a:spLocks/>
          </p:cNvSpPr>
          <p:nvPr userDrawn="1"/>
        </p:nvSpPr>
        <p:spPr>
          <a:xfrm>
            <a:off x="526910" y="6548985"/>
            <a:ext cx="9185815" cy="184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|   </a:t>
            </a:r>
            <a:r>
              <a:rPr lang="fr-FR" sz="8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© </a:t>
            </a:r>
            <a:r>
              <a:rPr lang="fr-FR" sz="800" kern="1500" spc="200" baseline="0" dirty="0" smtClean="0">
                <a:solidFill>
                  <a:srgbClr val="006AB2"/>
                </a:solidFill>
                <a:latin typeface="Calibri" panose="020F0502020204030204" pitchFamily="34" charset="0"/>
              </a:rPr>
              <a:t>2019 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IFPEN</a:t>
            </a:r>
            <a:endParaRPr lang="en-US" sz="800" kern="1500" spc="200" baseline="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2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ité_Niveau 2 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199" y="415928"/>
            <a:ext cx="8277225" cy="514203"/>
          </a:xfrm>
        </p:spPr>
        <p:txBody>
          <a:bodyPr>
            <a:noAutofit/>
          </a:bodyPr>
          <a:lstStyle>
            <a:lvl1pPr>
              <a:defRPr sz="2200" b="0" cap="all" baseline="0">
                <a:solidFill>
                  <a:srgbClr val="0070C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 smtClean="0"/>
              <a:t>ENTREZ LE TITRE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9372600" y="426897"/>
            <a:ext cx="2819400" cy="548428"/>
          </a:xfrm>
          <a:prstGeom prst="rect">
            <a:avLst/>
          </a:prstGeom>
          <a:solidFill>
            <a:srgbClr val="8AB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AB3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ZoneTexte 22"/>
          <p:cNvSpPr txBox="1"/>
          <p:nvPr userDrawn="1"/>
        </p:nvSpPr>
        <p:spPr>
          <a:xfrm>
            <a:off x="9372600" y="401029"/>
            <a:ext cx="2819400" cy="600164"/>
          </a:xfrm>
          <a:prstGeom prst="rect">
            <a:avLst/>
          </a:prstGeom>
          <a:solidFill>
            <a:srgbClr val="80197F"/>
          </a:solidFill>
        </p:spPr>
        <p:txBody>
          <a:bodyPr wrap="square" rtlCol="0" anchor="ctr">
            <a:spAutoFit/>
          </a:bodyPr>
          <a:lstStyle/>
          <a:p>
            <a:pPr lvl="0" algn="ctr"/>
            <a:endParaRPr lang="fr-FR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  <a:t>M O B I</a:t>
            </a:r>
            <a:r>
              <a:rPr lang="fr-FR" sz="1100" baseline="0" dirty="0">
                <a:solidFill>
                  <a:schemeClr val="bg1"/>
                </a:solidFill>
                <a:latin typeface="Arial" panose="020B0604020202020204" pitchFamily="34" charset="0"/>
              </a:rPr>
              <a:t> L I T É    D U R A B L E</a:t>
            </a:r>
            <a:endParaRPr lang="fr-FR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0860" y="0"/>
            <a:ext cx="111140" cy="790575"/>
          </a:xfrm>
          <a:prstGeom prst="rect">
            <a:avLst/>
          </a:prstGeom>
          <a:solidFill>
            <a:srgbClr val="801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014" y="6286788"/>
            <a:ext cx="1026881" cy="44018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49" y="6361843"/>
            <a:ext cx="1279235" cy="306241"/>
          </a:xfrm>
          <a:prstGeom prst="rect">
            <a:avLst/>
          </a:prstGeom>
        </p:spPr>
      </p:pic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4"/>
              </a:buBlip>
              <a:defRPr sz="2200">
                <a:solidFill>
                  <a:srgbClr val="006AB2"/>
                </a:solidFill>
                <a:latin typeface="Calibri" panose="020F0502020204030204" pitchFamily="34" charset="0"/>
              </a:defRPr>
            </a:lvl1pPr>
            <a:lvl2pPr marL="685800" indent="-228600">
              <a:buFontTx/>
              <a:buBlip>
                <a:blip r:embed="rId4"/>
              </a:buBlip>
              <a:defRPr sz="2000">
                <a:solidFill>
                  <a:srgbClr val="006AB2"/>
                </a:solidFill>
                <a:latin typeface="Calibri" panose="020F0502020204030204" pitchFamily="34" charset="0"/>
              </a:defRPr>
            </a:lvl2pPr>
            <a:lvl3pPr marL="1143000" indent="-228600">
              <a:buFontTx/>
              <a:buBlip>
                <a:blip r:embed="rId4"/>
              </a:buBlip>
              <a:defRPr sz="1800">
                <a:solidFill>
                  <a:srgbClr val="006AB2"/>
                </a:solidFill>
                <a:latin typeface="Calibri" panose="020F0502020204030204" pitchFamily="34" charset="0"/>
              </a:defRPr>
            </a:lvl3pPr>
            <a:lvl4pPr marL="1600200" indent="-228600">
              <a:buFontTx/>
              <a:buBlip>
                <a:blip r:embed="rId4"/>
              </a:buBlip>
              <a:defRPr sz="1600">
                <a:solidFill>
                  <a:srgbClr val="006AB2"/>
                </a:solidFill>
                <a:latin typeface="Calibri" panose="020F0502020204030204" pitchFamily="34" charset="0"/>
              </a:defRPr>
            </a:lvl4pPr>
            <a:lvl5pPr marL="2057400" indent="-228600">
              <a:buFontTx/>
              <a:buBlip>
                <a:blip r:embed="rId4"/>
              </a:buBlip>
              <a:defRPr sz="1400">
                <a:solidFill>
                  <a:srgbClr val="006AB2"/>
                </a:solidFill>
                <a:latin typeface="Roboto Light" panose="02000000000000000000" pitchFamily="2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120073" y="6448529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‹N°›</a:t>
            </a:fld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Espace réservé du pied de page 4"/>
          <p:cNvSpPr txBox="1">
            <a:spLocks/>
          </p:cNvSpPr>
          <p:nvPr userDrawn="1"/>
        </p:nvSpPr>
        <p:spPr>
          <a:xfrm>
            <a:off x="526910" y="6548985"/>
            <a:ext cx="9185815" cy="184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|   </a:t>
            </a:r>
            <a:r>
              <a:rPr lang="fr-FR" sz="8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© </a:t>
            </a:r>
            <a:r>
              <a:rPr lang="fr-FR" sz="800" kern="1500" spc="200" baseline="0" dirty="0" smtClean="0">
                <a:solidFill>
                  <a:srgbClr val="006AB2"/>
                </a:solidFill>
                <a:latin typeface="Calibri" panose="020F0502020204030204" pitchFamily="34" charset="0"/>
              </a:rPr>
              <a:t>2019 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IFPEN</a:t>
            </a:r>
            <a:endParaRPr lang="en-US" sz="800" kern="1500" spc="200" baseline="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18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ité_Niveau 2 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199" y="415928"/>
            <a:ext cx="8277225" cy="514203"/>
          </a:xfrm>
        </p:spPr>
        <p:txBody>
          <a:bodyPr>
            <a:noAutofit/>
          </a:bodyPr>
          <a:lstStyle>
            <a:lvl1pPr>
              <a:defRPr sz="2200" b="0" cap="all" baseline="0">
                <a:solidFill>
                  <a:srgbClr val="0070C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 smtClean="0"/>
              <a:t>ENTREZ LE TITRE</a:t>
            </a:r>
            <a:endParaRPr lang="en-US" dirty="0"/>
          </a:p>
        </p:txBody>
      </p:sp>
      <p:sp>
        <p:nvSpPr>
          <p:cNvPr id="23" name="ZoneTexte 22"/>
          <p:cNvSpPr txBox="1"/>
          <p:nvPr userDrawn="1"/>
        </p:nvSpPr>
        <p:spPr>
          <a:xfrm>
            <a:off x="9372600" y="378142"/>
            <a:ext cx="2819400" cy="600164"/>
          </a:xfrm>
          <a:prstGeom prst="rect">
            <a:avLst/>
          </a:prstGeom>
          <a:solidFill>
            <a:srgbClr val="80197F"/>
          </a:solidFill>
        </p:spPr>
        <p:txBody>
          <a:bodyPr wrap="square" rtlCol="0" anchor="ctr">
            <a:spAutoFit/>
          </a:bodyPr>
          <a:lstStyle/>
          <a:p>
            <a:pPr lvl="0" algn="ctr"/>
            <a:endParaRPr lang="fr-FR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ctr"/>
            <a:r>
              <a:rPr lang="fr-FR" sz="1100" dirty="0" smtClean="0">
                <a:solidFill>
                  <a:schemeClr val="bg1"/>
                </a:solidFill>
                <a:latin typeface="Arial" panose="020B0604020202020204" pitchFamily="34" charset="0"/>
              </a:rPr>
              <a:t>S U S T A I N A B L E    M O B I L I T Y</a:t>
            </a:r>
          </a:p>
          <a:p>
            <a:pPr lvl="0" algn="ctr"/>
            <a:r>
              <a:rPr lang="fr-FR" sz="1100" dirty="0" smtClean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0860" y="0"/>
            <a:ext cx="111140" cy="790575"/>
          </a:xfrm>
          <a:prstGeom prst="rect">
            <a:avLst/>
          </a:prstGeom>
          <a:solidFill>
            <a:srgbClr val="801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014" y="6286788"/>
            <a:ext cx="1026881" cy="44018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49" y="6361843"/>
            <a:ext cx="1279235" cy="306241"/>
          </a:xfrm>
          <a:prstGeom prst="rect">
            <a:avLst/>
          </a:prstGeom>
        </p:spPr>
      </p:pic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4"/>
              </a:buBlip>
              <a:defRPr sz="2200">
                <a:solidFill>
                  <a:srgbClr val="006AB2"/>
                </a:solidFill>
                <a:latin typeface="Calibri" panose="020F0502020204030204" pitchFamily="34" charset="0"/>
              </a:defRPr>
            </a:lvl1pPr>
            <a:lvl2pPr marL="685800" indent="-228600">
              <a:buFontTx/>
              <a:buBlip>
                <a:blip r:embed="rId4"/>
              </a:buBlip>
              <a:defRPr sz="2000">
                <a:solidFill>
                  <a:srgbClr val="006AB2"/>
                </a:solidFill>
                <a:latin typeface="Calibri" panose="020F0502020204030204" pitchFamily="34" charset="0"/>
              </a:defRPr>
            </a:lvl2pPr>
            <a:lvl3pPr marL="1143000" indent="-228600">
              <a:buFontTx/>
              <a:buBlip>
                <a:blip r:embed="rId4"/>
              </a:buBlip>
              <a:defRPr sz="1800">
                <a:solidFill>
                  <a:srgbClr val="006AB2"/>
                </a:solidFill>
                <a:latin typeface="Calibri" panose="020F0502020204030204" pitchFamily="34" charset="0"/>
              </a:defRPr>
            </a:lvl3pPr>
            <a:lvl4pPr marL="1600200" indent="-228600">
              <a:buFontTx/>
              <a:buBlip>
                <a:blip r:embed="rId4"/>
              </a:buBlip>
              <a:defRPr sz="1600">
                <a:solidFill>
                  <a:srgbClr val="006AB2"/>
                </a:solidFill>
                <a:latin typeface="Calibri" panose="020F0502020204030204" pitchFamily="34" charset="0"/>
              </a:defRPr>
            </a:lvl4pPr>
            <a:lvl5pPr marL="2057400" indent="-228600">
              <a:buFontTx/>
              <a:buBlip>
                <a:blip r:embed="rId4"/>
              </a:buBlip>
              <a:defRPr sz="1400">
                <a:solidFill>
                  <a:srgbClr val="006AB2"/>
                </a:solidFill>
                <a:latin typeface="Roboto Light" panose="02000000000000000000" pitchFamily="2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120073" y="6448529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‹N°›</a:t>
            </a:fld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Espace réservé du pied de page 4"/>
          <p:cNvSpPr txBox="1">
            <a:spLocks/>
          </p:cNvSpPr>
          <p:nvPr userDrawn="1"/>
        </p:nvSpPr>
        <p:spPr>
          <a:xfrm>
            <a:off x="526910" y="6548985"/>
            <a:ext cx="9185815" cy="184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|   </a:t>
            </a:r>
            <a:r>
              <a:rPr lang="fr-FR" sz="8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© </a:t>
            </a:r>
            <a:r>
              <a:rPr lang="fr-FR" sz="800" kern="1500" spc="200" baseline="0" dirty="0" smtClean="0">
                <a:solidFill>
                  <a:srgbClr val="006AB2"/>
                </a:solidFill>
                <a:latin typeface="Calibri" panose="020F0502020204030204" pitchFamily="34" charset="0"/>
              </a:rPr>
              <a:t>2019 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IFPEN</a:t>
            </a:r>
            <a:endParaRPr lang="en-US" sz="800" kern="1500" spc="200" baseline="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3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iveau 2 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199" y="415928"/>
            <a:ext cx="8277225" cy="514203"/>
          </a:xfrm>
        </p:spPr>
        <p:txBody>
          <a:bodyPr>
            <a:noAutofit/>
          </a:bodyPr>
          <a:lstStyle>
            <a:lvl1pPr>
              <a:defRPr sz="2200" b="0" cap="all" baseline="0">
                <a:solidFill>
                  <a:srgbClr val="0070C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 smtClean="0"/>
              <a:t>ENTREZ LE TITRE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9372600" y="426897"/>
            <a:ext cx="2819400" cy="548428"/>
          </a:xfrm>
          <a:prstGeom prst="rect">
            <a:avLst/>
          </a:prstGeom>
          <a:solidFill>
            <a:srgbClr val="8AB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AB3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ZoneTexte 22"/>
          <p:cNvSpPr txBox="1"/>
          <p:nvPr userDrawn="1"/>
        </p:nvSpPr>
        <p:spPr>
          <a:xfrm>
            <a:off x="9372600" y="401029"/>
            <a:ext cx="2819400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endParaRPr lang="fr-FR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ctr"/>
            <a:r>
              <a:rPr lang="fr-FR" sz="1100" dirty="0" smtClean="0">
                <a:solidFill>
                  <a:schemeClr val="bg1"/>
                </a:solidFill>
                <a:latin typeface="Arial" panose="020B0604020202020204" pitchFamily="34" charset="0"/>
              </a:rPr>
              <a:t>N E W    E N E R G I E S</a:t>
            </a:r>
            <a:endParaRPr lang="fr-FR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0860" y="0"/>
            <a:ext cx="111140" cy="790575"/>
          </a:xfrm>
          <a:prstGeom prst="rect">
            <a:avLst/>
          </a:prstGeom>
          <a:solidFill>
            <a:srgbClr val="8AB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014" y="6286788"/>
            <a:ext cx="1026881" cy="440180"/>
          </a:xfrm>
          <a:prstGeom prst="rect">
            <a:avLst/>
          </a:prstGeom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3"/>
              </a:buBlip>
              <a:defRPr sz="2200">
                <a:solidFill>
                  <a:srgbClr val="006AB2"/>
                </a:solidFill>
                <a:latin typeface="Calibri" panose="020F050202020403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rgbClr val="006AB2"/>
                </a:solidFill>
                <a:latin typeface="Calibri" panose="020F0502020204030204" pitchFamily="34" charset="0"/>
              </a:defRPr>
            </a:lvl2pPr>
            <a:lvl3pPr marL="1143000" indent="-228600">
              <a:buFontTx/>
              <a:buBlip>
                <a:blip r:embed="rId3"/>
              </a:buBlip>
              <a:defRPr sz="1800">
                <a:solidFill>
                  <a:srgbClr val="006AB2"/>
                </a:solidFill>
                <a:latin typeface="Calibri" panose="020F0502020204030204" pitchFamily="34" charset="0"/>
              </a:defRPr>
            </a:lvl3pPr>
            <a:lvl4pPr marL="1600200" indent="-228600">
              <a:buFontTx/>
              <a:buBlip>
                <a:blip r:embed="rId3"/>
              </a:buBlip>
              <a:defRPr sz="1600">
                <a:solidFill>
                  <a:srgbClr val="006AB2"/>
                </a:solidFill>
                <a:latin typeface="Calibri" panose="020F0502020204030204" pitchFamily="34" charset="0"/>
              </a:defRPr>
            </a:lvl4pPr>
            <a:lvl5pPr marL="2057400" indent="-228600">
              <a:buFontTx/>
              <a:buBlip>
                <a:blip r:embed="rId3"/>
              </a:buBlip>
              <a:defRPr sz="1400">
                <a:solidFill>
                  <a:srgbClr val="006AB2"/>
                </a:solidFill>
                <a:latin typeface="Roboto Light" panose="02000000000000000000" pitchFamily="2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9" name="ZoneTexte 8"/>
          <p:cNvSpPr txBox="1"/>
          <p:nvPr userDrawn="1"/>
        </p:nvSpPr>
        <p:spPr>
          <a:xfrm>
            <a:off x="120073" y="6448529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‹N°›</a:t>
            </a:fld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Espace réservé du pied de page 4"/>
          <p:cNvSpPr txBox="1">
            <a:spLocks/>
          </p:cNvSpPr>
          <p:nvPr userDrawn="1"/>
        </p:nvSpPr>
        <p:spPr>
          <a:xfrm>
            <a:off x="526910" y="6548985"/>
            <a:ext cx="9185815" cy="184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|   </a:t>
            </a:r>
            <a:r>
              <a:rPr lang="fr-FR" sz="8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© </a:t>
            </a:r>
            <a:r>
              <a:rPr lang="fr-FR" sz="800" kern="1500" spc="200" baseline="0" dirty="0" smtClean="0">
                <a:solidFill>
                  <a:srgbClr val="006AB2"/>
                </a:solidFill>
                <a:latin typeface="Calibri" panose="020F0502020204030204" pitchFamily="34" charset="0"/>
              </a:rPr>
              <a:t>2019 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IFPEN</a:t>
            </a:r>
            <a:endParaRPr lang="en-US" sz="800" kern="1500" spc="200" baseline="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033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ydrocarbures_Niveau 2 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199" y="415928"/>
            <a:ext cx="8277225" cy="514203"/>
          </a:xfrm>
        </p:spPr>
        <p:txBody>
          <a:bodyPr>
            <a:noAutofit/>
          </a:bodyPr>
          <a:lstStyle>
            <a:lvl1pPr>
              <a:defRPr sz="2200" b="0" cap="all" baseline="0">
                <a:solidFill>
                  <a:srgbClr val="0070C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 smtClean="0"/>
              <a:t>ENTREZ LE TITRE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50860" y="0"/>
            <a:ext cx="111140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9372600" y="316391"/>
            <a:ext cx="2819400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lvl="0" algn="ctr"/>
            <a:endParaRPr lang="fr-FR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  <a:t>H Y D R O C A R B U R E S</a:t>
            </a:r>
            <a:b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  <a:t>R E S P O N S A B L E S</a:t>
            </a:r>
          </a:p>
          <a:p>
            <a:pPr lvl="0"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014" y="6286788"/>
            <a:ext cx="1026881" cy="440180"/>
          </a:xfrm>
          <a:prstGeom prst="rect">
            <a:avLst/>
          </a:prstGeom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3"/>
              </a:buBlip>
              <a:defRPr sz="2200">
                <a:solidFill>
                  <a:srgbClr val="006AB2"/>
                </a:solidFill>
                <a:latin typeface="Calibri" panose="020F050202020403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rgbClr val="006AB2"/>
                </a:solidFill>
                <a:latin typeface="Calibri" panose="020F0502020204030204" pitchFamily="34" charset="0"/>
              </a:defRPr>
            </a:lvl2pPr>
            <a:lvl3pPr marL="1143000" indent="-228600">
              <a:buFontTx/>
              <a:buBlip>
                <a:blip r:embed="rId3"/>
              </a:buBlip>
              <a:defRPr sz="1800">
                <a:solidFill>
                  <a:srgbClr val="006AB2"/>
                </a:solidFill>
                <a:latin typeface="Calibri" panose="020F0502020204030204" pitchFamily="34" charset="0"/>
              </a:defRPr>
            </a:lvl3pPr>
            <a:lvl4pPr marL="1600200" indent="-228600">
              <a:buFontTx/>
              <a:buBlip>
                <a:blip r:embed="rId3"/>
              </a:buBlip>
              <a:defRPr sz="1600">
                <a:solidFill>
                  <a:srgbClr val="006AB2"/>
                </a:solidFill>
                <a:latin typeface="Calibri" panose="020F0502020204030204" pitchFamily="34" charset="0"/>
              </a:defRPr>
            </a:lvl4pPr>
            <a:lvl5pPr marL="2057400" indent="-228600">
              <a:buFontTx/>
              <a:buBlip>
                <a:blip r:embed="rId3"/>
              </a:buBlip>
              <a:defRPr sz="1400">
                <a:solidFill>
                  <a:srgbClr val="006AB2"/>
                </a:solidFill>
                <a:latin typeface="Roboto Light" panose="02000000000000000000" pitchFamily="2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8" name="ZoneTexte 7"/>
          <p:cNvSpPr txBox="1"/>
          <p:nvPr userDrawn="1"/>
        </p:nvSpPr>
        <p:spPr>
          <a:xfrm>
            <a:off x="120073" y="6448529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‹N°›</a:t>
            </a:fld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Espace réservé du pied de page 4"/>
          <p:cNvSpPr txBox="1">
            <a:spLocks/>
          </p:cNvSpPr>
          <p:nvPr userDrawn="1"/>
        </p:nvSpPr>
        <p:spPr>
          <a:xfrm>
            <a:off x="526910" y="6548985"/>
            <a:ext cx="9185815" cy="184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|   </a:t>
            </a:r>
            <a:r>
              <a:rPr lang="fr-FR" sz="8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© </a:t>
            </a:r>
            <a:r>
              <a:rPr lang="fr-FR" sz="800" kern="1500" spc="200" baseline="0" dirty="0" smtClean="0">
                <a:solidFill>
                  <a:srgbClr val="006AB2"/>
                </a:solidFill>
                <a:latin typeface="Calibri" panose="020F0502020204030204" pitchFamily="34" charset="0"/>
              </a:rPr>
              <a:t>2019 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IFPEN</a:t>
            </a:r>
            <a:endParaRPr lang="en-US" sz="800" kern="1500" spc="200" baseline="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58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ydrocarbures_Niveau 2 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199" y="415928"/>
            <a:ext cx="8277225" cy="514203"/>
          </a:xfrm>
        </p:spPr>
        <p:txBody>
          <a:bodyPr>
            <a:noAutofit/>
          </a:bodyPr>
          <a:lstStyle>
            <a:lvl1pPr>
              <a:defRPr sz="2200" b="0" cap="all" baseline="0">
                <a:solidFill>
                  <a:srgbClr val="0070C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 smtClean="0"/>
              <a:t>ENTREZ LE TITRE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50860" y="0"/>
            <a:ext cx="111140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9372600" y="316391"/>
            <a:ext cx="2819400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lvl="0" algn="ctr"/>
            <a:endParaRPr lang="fr-FR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ctr"/>
            <a:r>
              <a:rPr lang="fr-FR" sz="1100" dirty="0" smtClean="0">
                <a:solidFill>
                  <a:schemeClr val="bg1"/>
                </a:solidFill>
                <a:latin typeface="Arial" panose="020B0604020202020204" pitchFamily="34" charset="0"/>
              </a:rPr>
              <a:t>R</a:t>
            </a:r>
            <a:r>
              <a:rPr lang="fr-FR" sz="1100" baseline="0" dirty="0" smtClean="0">
                <a:solidFill>
                  <a:schemeClr val="bg1"/>
                </a:solidFill>
                <a:latin typeface="Arial" panose="020B0604020202020204" pitchFamily="34" charset="0"/>
              </a:rPr>
              <a:t> E S P O N S I B L E</a:t>
            </a:r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fr-FR" sz="1100" dirty="0" smtClean="0">
                <a:solidFill>
                  <a:schemeClr val="bg1"/>
                </a:solidFill>
                <a:latin typeface="Arial" panose="020B0604020202020204" pitchFamily="34" charset="0"/>
              </a:rPr>
              <a:t>O I L   A N D   G A S</a:t>
            </a:r>
            <a:endParaRPr lang="fr-FR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014" y="6286788"/>
            <a:ext cx="1026881" cy="440180"/>
          </a:xfrm>
          <a:prstGeom prst="rect">
            <a:avLst/>
          </a:prstGeom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3"/>
              </a:buBlip>
              <a:defRPr sz="2200">
                <a:solidFill>
                  <a:srgbClr val="006AB2"/>
                </a:solidFill>
                <a:latin typeface="Calibri" panose="020F050202020403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rgbClr val="006AB2"/>
                </a:solidFill>
                <a:latin typeface="Calibri" panose="020F0502020204030204" pitchFamily="34" charset="0"/>
              </a:defRPr>
            </a:lvl2pPr>
            <a:lvl3pPr marL="1143000" indent="-228600">
              <a:buFontTx/>
              <a:buBlip>
                <a:blip r:embed="rId3"/>
              </a:buBlip>
              <a:defRPr sz="1800">
                <a:solidFill>
                  <a:srgbClr val="006AB2"/>
                </a:solidFill>
                <a:latin typeface="Calibri" panose="020F0502020204030204" pitchFamily="34" charset="0"/>
              </a:defRPr>
            </a:lvl3pPr>
            <a:lvl4pPr marL="1600200" indent="-228600">
              <a:buFontTx/>
              <a:buBlip>
                <a:blip r:embed="rId3"/>
              </a:buBlip>
              <a:defRPr sz="1600">
                <a:solidFill>
                  <a:srgbClr val="006AB2"/>
                </a:solidFill>
                <a:latin typeface="Calibri" panose="020F0502020204030204" pitchFamily="34" charset="0"/>
              </a:defRPr>
            </a:lvl4pPr>
            <a:lvl5pPr marL="2057400" indent="-228600">
              <a:buFontTx/>
              <a:buBlip>
                <a:blip r:embed="rId3"/>
              </a:buBlip>
              <a:defRPr sz="1400">
                <a:solidFill>
                  <a:srgbClr val="006AB2"/>
                </a:solidFill>
                <a:latin typeface="Roboto Light" panose="02000000000000000000" pitchFamily="2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8" name="ZoneTexte 7"/>
          <p:cNvSpPr txBox="1"/>
          <p:nvPr userDrawn="1"/>
        </p:nvSpPr>
        <p:spPr>
          <a:xfrm>
            <a:off x="120073" y="6448529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‹N°›</a:t>
            </a:fld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Espace réservé du pied de page 4"/>
          <p:cNvSpPr txBox="1">
            <a:spLocks/>
          </p:cNvSpPr>
          <p:nvPr userDrawn="1"/>
        </p:nvSpPr>
        <p:spPr>
          <a:xfrm>
            <a:off x="526910" y="6548985"/>
            <a:ext cx="9185815" cy="184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|   </a:t>
            </a:r>
            <a:r>
              <a:rPr lang="fr-FR" sz="8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© </a:t>
            </a:r>
            <a:r>
              <a:rPr lang="fr-FR" sz="800" kern="1500" spc="200" baseline="0" dirty="0" smtClean="0">
                <a:solidFill>
                  <a:srgbClr val="006AB2"/>
                </a:solidFill>
                <a:latin typeface="Calibri" panose="020F0502020204030204" pitchFamily="34" charset="0"/>
              </a:rPr>
              <a:t>2019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IFPEN</a:t>
            </a:r>
            <a:endParaRPr lang="en-US" sz="800" kern="1500" spc="200" baseline="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53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fin V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59" y="5970317"/>
            <a:ext cx="1319740" cy="56571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81" y="3188255"/>
            <a:ext cx="3864429" cy="916706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6949703" y="3439618"/>
            <a:ext cx="4367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AB2"/>
                </a:solidFill>
                <a:latin typeface="Calibri" panose="020F0502020204030204" pitchFamily="34" charset="0"/>
              </a:rPr>
              <a:t>www.ifpenergiesnouvelles.fr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6949704" y="3937540"/>
            <a:ext cx="2707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AB2"/>
                </a:solidFill>
                <a:latin typeface="Calibri" panose="020F0502020204030204" pitchFamily="34" charset="0"/>
              </a:rPr>
              <a:t>@</a:t>
            </a:r>
            <a:r>
              <a:rPr lang="en-US" sz="2200" dirty="0" err="1">
                <a:solidFill>
                  <a:srgbClr val="006AB2"/>
                </a:solidFill>
                <a:latin typeface="Calibri" panose="020F0502020204030204" pitchFamily="34" charset="0"/>
              </a:rPr>
              <a:t>IFPENinnovation</a:t>
            </a:r>
            <a:endParaRPr lang="en-US" sz="220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1" y="4005424"/>
            <a:ext cx="264342" cy="26434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99" y="3496917"/>
            <a:ext cx="272151" cy="272151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6597450" y="2871294"/>
            <a:ext cx="33172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AB2"/>
                </a:solidFill>
                <a:latin typeface="Calibri" panose="020F0502020204030204" pitchFamily="34" charset="0"/>
              </a:rPr>
              <a:t>Retrouvez-nous sur :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6094430" y="2404569"/>
            <a:ext cx="0" cy="2404497"/>
          </a:xfrm>
          <a:prstGeom prst="line">
            <a:avLst/>
          </a:prstGeom>
          <a:ln w="12700">
            <a:solidFill>
              <a:srgbClr val="006AB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 userDrawn="1"/>
        </p:nvSpPr>
        <p:spPr>
          <a:xfrm>
            <a:off x="120073" y="6448529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‹N°›</a:t>
            </a:fld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Espace réservé du pied de page 4"/>
          <p:cNvSpPr txBox="1">
            <a:spLocks/>
          </p:cNvSpPr>
          <p:nvPr userDrawn="1"/>
        </p:nvSpPr>
        <p:spPr>
          <a:xfrm>
            <a:off x="526910" y="6548985"/>
            <a:ext cx="9185815" cy="184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|   </a:t>
            </a:r>
            <a:r>
              <a:rPr lang="fr-FR" sz="8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© </a:t>
            </a:r>
            <a:r>
              <a:rPr lang="fr-FR" sz="800" kern="1500" spc="200" baseline="0" dirty="0" smtClean="0">
                <a:solidFill>
                  <a:srgbClr val="006AB2"/>
                </a:solidFill>
                <a:latin typeface="Calibri" panose="020F0502020204030204" pitchFamily="34" charset="0"/>
              </a:rPr>
              <a:t>2019  </a:t>
            </a:r>
            <a:r>
              <a:rPr lang="fr-FR" sz="800" kern="1500" spc="200" baseline="0" dirty="0">
                <a:solidFill>
                  <a:srgbClr val="006AB2"/>
                </a:solidFill>
                <a:latin typeface="Calibri" panose="020F0502020204030204" pitchFamily="34" charset="0"/>
              </a:rPr>
              <a:t>IFPEN</a:t>
            </a:r>
            <a:endParaRPr lang="en-US" sz="800" kern="1500" spc="200" baseline="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0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830426" y="6319028"/>
            <a:ext cx="3293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20073" y="6448529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‹N°›</a:t>
            </a:fld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7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4192" r:id="rId2"/>
    <p:sldLayoutId id="2147484195" r:id="rId3"/>
    <p:sldLayoutId id="2147484210" r:id="rId4"/>
    <p:sldLayoutId id="2147484213" r:id="rId5"/>
    <p:sldLayoutId id="2147484214" r:id="rId6"/>
    <p:sldLayoutId id="2147484212" r:id="rId7"/>
    <p:sldLayoutId id="2147484215" r:id="rId8"/>
    <p:sldLayoutId id="2147484207" r:id="rId9"/>
    <p:sldLayoutId id="2147484209" r:id="rId10"/>
    <p:sldLayoutId id="21474842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-net.org/index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image-net.org/" TargetMode="Externa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1183611" y="2343705"/>
            <a:ext cx="9336428" cy="1393794"/>
          </a:xfrm>
        </p:spPr>
        <p:txBody>
          <a:bodyPr>
            <a:noAutofit/>
          </a:bodyPr>
          <a:lstStyle/>
          <a:p>
            <a:r>
              <a:rPr lang="en-US" sz="3200" dirty="0" smtClean="0"/>
              <a:t>DETECTION PAR DEEP LEARNING D’OBJET D’INTéRêt POUR LE GEOLOGUE</a:t>
            </a:r>
            <a:endParaRPr lang="en-US" sz="3200" dirty="0"/>
          </a:p>
        </p:txBody>
      </p:sp>
      <p:sp>
        <p:nvSpPr>
          <p:cNvPr id="10" name="ZoneTexte 9"/>
          <p:cNvSpPr txBox="1"/>
          <p:nvPr/>
        </p:nvSpPr>
        <p:spPr>
          <a:xfrm>
            <a:off x="4199139" y="3710839"/>
            <a:ext cx="235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006AB3"/>
                </a:solidFill>
              </a:rPr>
              <a:t>Septembre 2020</a:t>
            </a:r>
            <a:endParaRPr lang="fr-FR" sz="2000" dirty="0">
              <a:solidFill>
                <a:srgbClr val="006AB3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777450" y="4096961"/>
            <a:ext cx="3480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Abdoulaye KOROKO</a:t>
            </a:r>
            <a:endParaRPr lang="fr-FR" sz="2400" b="1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323427" y="4909345"/>
            <a:ext cx="1393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6AB3"/>
                </a:solidFill>
              </a:rPr>
              <a:t>Supervisé par</a:t>
            </a:r>
            <a:endParaRPr lang="fr-FR" sz="1600" dirty="0">
              <a:solidFill>
                <a:srgbClr val="006AB3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844827" y="5429489"/>
            <a:ext cx="350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Sylvain DESROZIERS</a:t>
            </a:r>
            <a:endParaRPr lang="fr-FR" sz="2400" b="1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" y="202053"/>
            <a:ext cx="11239130" cy="156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97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02690" y="1142044"/>
            <a:ext cx="10515600" cy="459803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Contexte et objectifs de l’alternance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rgbClr val="006AB3"/>
                </a:solidFill>
              </a:rPr>
              <a:t>Détection d’objets en computer vision : 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Définition et domaines d’application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Mesure de la performance des systèmes de détection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Etat de l’art des méthodes de </a:t>
            </a:r>
            <a:r>
              <a:rPr lang="fr-F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deep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learning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pour la </a:t>
            </a:r>
            <a:r>
              <a:rPr lang="fr-F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détectin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d’objets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Méthodes de détection en une étape 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Classe de modèles </a:t>
            </a: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Region-based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CNN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Evaluation des méthodes sur les jeux de données</a:t>
            </a:r>
          </a:p>
          <a:p>
            <a:pPr marL="457200" lvl="1" indent="0">
              <a:buNone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RockNet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>
              <a:buFont typeface="Wingdings"/>
              <a:buChar char="è"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Les 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Foraminifères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Conclusion et perspectives</a:t>
            </a:r>
          </a:p>
          <a:p>
            <a:pPr marL="0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0972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448585"/>
            <a:ext cx="8277225" cy="514203"/>
          </a:xfrm>
        </p:spPr>
        <p:txBody>
          <a:bodyPr/>
          <a:lstStyle/>
          <a:p>
            <a:r>
              <a:rPr lang="fr-FR" dirty="0" smtClean="0"/>
              <a:t>BRANCHES DU COMPUTER VISION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622618" y="2515612"/>
            <a:ext cx="9065450" cy="2053644"/>
            <a:chOff x="272824" y="1619871"/>
            <a:chExt cx="8740507" cy="1690532"/>
          </a:xfrm>
        </p:grpSpPr>
        <p:sp>
          <p:nvSpPr>
            <p:cNvPr id="5" name="object 4"/>
            <p:cNvSpPr/>
            <p:nvPr/>
          </p:nvSpPr>
          <p:spPr>
            <a:xfrm>
              <a:off x="272824" y="1619871"/>
              <a:ext cx="2007145" cy="16653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8"/>
            <p:cNvSpPr/>
            <p:nvPr/>
          </p:nvSpPr>
          <p:spPr>
            <a:xfrm>
              <a:off x="2365460" y="1626711"/>
              <a:ext cx="2007145" cy="16652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"/>
            <p:cNvSpPr/>
            <p:nvPr/>
          </p:nvSpPr>
          <p:spPr>
            <a:xfrm>
              <a:off x="2915694" y="1644798"/>
              <a:ext cx="1019175" cy="1665605"/>
            </a:xfrm>
            <a:custGeom>
              <a:avLst/>
              <a:gdLst/>
              <a:ahLst/>
              <a:cxnLst/>
              <a:rect l="l" t="t" r="r" b="b"/>
              <a:pathLst>
                <a:path w="1019175" h="1665604">
                  <a:moveTo>
                    <a:pt x="0" y="0"/>
                  </a:moveTo>
                  <a:lnTo>
                    <a:pt x="1019097" y="0"/>
                  </a:lnTo>
                  <a:lnTo>
                    <a:pt x="1019097" y="1665406"/>
                  </a:lnTo>
                  <a:lnTo>
                    <a:pt x="0" y="1665406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/>
            <p:cNvSpPr/>
            <p:nvPr/>
          </p:nvSpPr>
          <p:spPr>
            <a:xfrm>
              <a:off x="4458116" y="1633176"/>
              <a:ext cx="2227370" cy="16705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/>
            <p:cNvSpPr/>
            <p:nvPr/>
          </p:nvSpPr>
          <p:spPr>
            <a:xfrm>
              <a:off x="4630940" y="2103945"/>
              <a:ext cx="678180" cy="768350"/>
            </a:xfrm>
            <a:custGeom>
              <a:avLst/>
              <a:gdLst/>
              <a:ahLst/>
              <a:cxnLst/>
              <a:rect l="l" t="t" r="r" b="b"/>
              <a:pathLst>
                <a:path w="678179" h="768350">
                  <a:moveTo>
                    <a:pt x="0" y="0"/>
                  </a:moveTo>
                  <a:lnTo>
                    <a:pt x="677898" y="0"/>
                  </a:lnTo>
                  <a:lnTo>
                    <a:pt x="677898" y="768285"/>
                  </a:lnTo>
                  <a:lnTo>
                    <a:pt x="0" y="76828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/>
            <p:cNvSpPr/>
            <p:nvPr/>
          </p:nvSpPr>
          <p:spPr>
            <a:xfrm>
              <a:off x="5009365" y="2084322"/>
              <a:ext cx="567055" cy="601345"/>
            </a:xfrm>
            <a:custGeom>
              <a:avLst/>
              <a:gdLst/>
              <a:ahLst/>
              <a:cxnLst/>
              <a:rect l="l" t="t" r="r" b="b"/>
              <a:pathLst>
                <a:path w="567054" h="601344">
                  <a:moveTo>
                    <a:pt x="0" y="0"/>
                  </a:moveTo>
                  <a:lnTo>
                    <a:pt x="566848" y="0"/>
                  </a:lnTo>
                  <a:lnTo>
                    <a:pt x="566848" y="600833"/>
                  </a:lnTo>
                  <a:lnTo>
                    <a:pt x="0" y="600833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6"/>
            <p:cNvSpPr/>
            <p:nvPr/>
          </p:nvSpPr>
          <p:spPr>
            <a:xfrm>
              <a:off x="5437064" y="1733958"/>
              <a:ext cx="1128395" cy="1445895"/>
            </a:xfrm>
            <a:custGeom>
              <a:avLst/>
              <a:gdLst/>
              <a:ahLst/>
              <a:cxnLst/>
              <a:rect l="l" t="t" r="r" b="b"/>
              <a:pathLst>
                <a:path w="1128395" h="1445895">
                  <a:moveTo>
                    <a:pt x="0" y="0"/>
                  </a:moveTo>
                  <a:lnTo>
                    <a:pt x="1128097" y="0"/>
                  </a:lnTo>
                  <a:lnTo>
                    <a:pt x="1128097" y="1445847"/>
                  </a:lnTo>
                  <a:lnTo>
                    <a:pt x="0" y="144584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9"/>
            <p:cNvSpPr/>
            <p:nvPr/>
          </p:nvSpPr>
          <p:spPr>
            <a:xfrm>
              <a:off x="6770986" y="1627561"/>
              <a:ext cx="2242345" cy="16817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0"/>
            <p:cNvSpPr/>
            <p:nvPr/>
          </p:nvSpPr>
          <p:spPr>
            <a:xfrm>
              <a:off x="6949036" y="2100262"/>
              <a:ext cx="681990" cy="726440"/>
            </a:xfrm>
            <a:custGeom>
              <a:avLst/>
              <a:gdLst/>
              <a:ahLst/>
              <a:cxnLst/>
              <a:rect l="l" t="t" r="r" b="b"/>
              <a:pathLst>
                <a:path w="681990" h="726439">
                  <a:moveTo>
                    <a:pt x="263924" y="131962"/>
                  </a:moveTo>
                  <a:lnTo>
                    <a:pt x="185399" y="56557"/>
                  </a:lnTo>
                  <a:lnTo>
                    <a:pt x="131974" y="81692"/>
                  </a:lnTo>
                  <a:lnTo>
                    <a:pt x="144524" y="273354"/>
                  </a:lnTo>
                  <a:lnTo>
                    <a:pt x="179099" y="377054"/>
                  </a:lnTo>
                  <a:lnTo>
                    <a:pt x="109974" y="307921"/>
                  </a:lnTo>
                  <a:lnTo>
                    <a:pt x="15724" y="399044"/>
                  </a:lnTo>
                  <a:lnTo>
                    <a:pt x="0" y="521568"/>
                  </a:lnTo>
                  <a:lnTo>
                    <a:pt x="160249" y="584418"/>
                  </a:lnTo>
                  <a:lnTo>
                    <a:pt x="229374" y="725818"/>
                  </a:lnTo>
                  <a:lnTo>
                    <a:pt x="681823" y="719518"/>
                  </a:lnTo>
                  <a:lnTo>
                    <a:pt x="678673" y="640968"/>
                  </a:lnTo>
                  <a:lnTo>
                    <a:pt x="590698" y="565568"/>
                  </a:lnTo>
                  <a:lnTo>
                    <a:pt x="615848" y="499593"/>
                  </a:lnTo>
                  <a:lnTo>
                    <a:pt x="549873" y="405316"/>
                  </a:lnTo>
                  <a:lnTo>
                    <a:pt x="471324" y="0"/>
                  </a:lnTo>
                  <a:lnTo>
                    <a:pt x="392749" y="3144"/>
                  </a:lnTo>
                  <a:lnTo>
                    <a:pt x="367624" y="106827"/>
                  </a:lnTo>
                  <a:lnTo>
                    <a:pt x="263924" y="131962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1"/>
            <p:cNvSpPr/>
            <p:nvPr/>
          </p:nvSpPr>
          <p:spPr>
            <a:xfrm>
              <a:off x="7417209" y="2065697"/>
              <a:ext cx="427355" cy="584835"/>
            </a:xfrm>
            <a:custGeom>
              <a:avLst/>
              <a:gdLst/>
              <a:ahLst/>
              <a:cxnLst/>
              <a:rect l="l" t="t" r="r" b="b"/>
              <a:pathLst>
                <a:path w="427354" h="584835">
                  <a:moveTo>
                    <a:pt x="122524" y="97409"/>
                  </a:moveTo>
                  <a:lnTo>
                    <a:pt x="210499" y="84834"/>
                  </a:lnTo>
                  <a:lnTo>
                    <a:pt x="276499" y="0"/>
                  </a:lnTo>
                  <a:lnTo>
                    <a:pt x="311049" y="6287"/>
                  </a:lnTo>
                  <a:lnTo>
                    <a:pt x="336174" y="147679"/>
                  </a:lnTo>
                  <a:lnTo>
                    <a:pt x="336174" y="311064"/>
                  </a:lnTo>
                  <a:lnTo>
                    <a:pt x="389624" y="443026"/>
                  </a:lnTo>
                  <a:lnTo>
                    <a:pt x="427299" y="540433"/>
                  </a:lnTo>
                  <a:lnTo>
                    <a:pt x="298499" y="565583"/>
                  </a:lnTo>
                  <a:lnTo>
                    <a:pt x="131949" y="584408"/>
                  </a:lnTo>
                  <a:lnTo>
                    <a:pt x="147674" y="537283"/>
                  </a:lnTo>
                  <a:lnTo>
                    <a:pt x="84824" y="449314"/>
                  </a:lnTo>
                  <a:lnTo>
                    <a:pt x="0" y="62844"/>
                  </a:lnTo>
                  <a:lnTo>
                    <a:pt x="122524" y="97409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2"/>
            <p:cNvSpPr/>
            <p:nvPr/>
          </p:nvSpPr>
          <p:spPr>
            <a:xfrm>
              <a:off x="7778534" y="1723223"/>
              <a:ext cx="1052830" cy="1414145"/>
            </a:xfrm>
            <a:custGeom>
              <a:avLst/>
              <a:gdLst/>
              <a:ahLst/>
              <a:cxnLst/>
              <a:rect l="l" t="t" r="r" b="b"/>
              <a:pathLst>
                <a:path w="1052829" h="1414145">
                  <a:moveTo>
                    <a:pt x="364474" y="0"/>
                  </a:moveTo>
                  <a:lnTo>
                    <a:pt x="694398" y="100539"/>
                  </a:lnTo>
                  <a:lnTo>
                    <a:pt x="776073" y="351904"/>
                  </a:lnTo>
                  <a:lnTo>
                    <a:pt x="688123" y="487011"/>
                  </a:lnTo>
                  <a:lnTo>
                    <a:pt x="1052572" y="1137407"/>
                  </a:lnTo>
                  <a:lnTo>
                    <a:pt x="992897" y="1363632"/>
                  </a:lnTo>
                  <a:lnTo>
                    <a:pt x="452449" y="1413907"/>
                  </a:lnTo>
                  <a:lnTo>
                    <a:pt x="241949" y="1344782"/>
                  </a:lnTo>
                  <a:lnTo>
                    <a:pt x="65974" y="1247382"/>
                  </a:lnTo>
                  <a:lnTo>
                    <a:pt x="141399" y="860908"/>
                  </a:lnTo>
                  <a:lnTo>
                    <a:pt x="72274" y="716383"/>
                  </a:lnTo>
                  <a:lnTo>
                    <a:pt x="150824" y="496441"/>
                  </a:lnTo>
                  <a:lnTo>
                    <a:pt x="0" y="336199"/>
                  </a:lnTo>
                  <a:lnTo>
                    <a:pt x="207374" y="6287"/>
                  </a:lnTo>
                  <a:lnTo>
                    <a:pt x="364474" y="0"/>
                  </a:lnTo>
                  <a:close/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1469571" y="1492015"/>
            <a:ext cx="2079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solidFill>
                  <a:srgbClr val="006AB3"/>
                </a:solidFill>
              </a:rPr>
              <a:t>Classification</a:t>
            </a:r>
            <a:endParaRPr lang="fr-FR" sz="2200" dirty="0">
              <a:solidFill>
                <a:srgbClr val="006AB3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805640" y="1325282"/>
            <a:ext cx="2079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solidFill>
                  <a:srgbClr val="006AB3"/>
                </a:solidFill>
              </a:rPr>
              <a:t>Classification</a:t>
            </a:r>
          </a:p>
          <a:p>
            <a:r>
              <a:rPr lang="fr-FR" sz="2200" dirty="0">
                <a:solidFill>
                  <a:srgbClr val="006AB3"/>
                </a:solidFill>
              </a:rPr>
              <a:t> </a:t>
            </a:r>
            <a:r>
              <a:rPr lang="fr-FR" sz="2200" dirty="0" smtClean="0">
                <a:solidFill>
                  <a:srgbClr val="006AB3"/>
                </a:solidFill>
              </a:rPr>
              <a:t>          +</a:t>
            </a:r>
          </a:p>
          <a:p>
            <a:r>
              <a:rPr lang="fr-FR" sz="2200" dirty="0" smtClean="0">
                <a:solidFill>
                  <a:srgbClr val="006AB3"/>
                </a:solidFill>
              </a:rPr>
              <a:t>Localisation</a:t>
            </a:r>
            <a:endParaRPr lang="fr-FR" sz="2200" dirty="0">
              <a:solidFill>
                <a:srgbClr val="006AB3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934030" y="1481239"/>
            <a:ext cx="2079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solidFill>
                  <a:srgbClr val="006AB3"/>
                </a:solidFill>
              </a:rPr>
              <a:t>Détection d’objets</a:t>
            </a:r>
            <a:endParaRPr lang="fr-FR" sz="2200" dirty="0">
              <a:solidFill>
                <a:srgbClr val="006AB3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498217" y="1495141"/>
            <a:ext cx="2202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solidFill>
                  <a:srgbClr val="006AB3"/>
                </a:solidFill>
              </a:rPr>
              <a:t>Segmentation</a:t>
            </a:r>
            <a:endParaRPr lang="fr-FR" sz="2200" dirty="0">
              <a:solidFill>
                <a:srgbClr val="006AB3"/>
              </a:solidFill>
            </a:endParaRPr>
          </a:p>
        </p:txBody>
      </p:sp>
      <p:sp>
        <p:nvSpPr>
          <p:cNvPr id="21" name="object 26"/>
          <p:cNvSpPr/>
          <p:nvPr/>
        </p:nvSpPr>
        <p:spPr>
          <a:xfrm>
            <a:off x="1458684" y="5376960"/>
            <a:ext cx="4143441" cy="370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22" name="object 26"/>
          <p:cNvSpPr/>
          <p:nvPr/>
        </p:nvSpPr>
        <p:spPr>
          <a:xfrm>
            <a:off x="5941480" y="5376959"/>
            <a:ext cx="4143441" cy="370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ZoneTexte 22"/>
          <p:cNvSpPr txBox="1"/>
          <p:nvPr/>
        </p:nvSpPr>
        <p:spPr>
          <a:xfrm>
            <a:off x="2741801" y="5921773"/>
            <a:ext cx="195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6AB3"/>
                </a:solidFill>
              </a:rPr>
              <a:t>Objet unique</a:t>
            </a:r>
            <a:endParaRPr lang="fr-FR" dirty="0">
              <a:solidFill>
                <a:srgbClr val="006AB3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316622" y="5921773"/>
            <a:ext cx="195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6AB3"/>
                </a:solidFill>
              </a:rPr>
              <a:t>Multi-objets</a:t>
            </a:r>
            <a:endParaRPr lang="fr-FR" dirty="0">
              <a:solidFill>
                <a:srgbClr val="006AB3"/>
              </a:solidFill>
            </a:endParaRPr>
          </a:p>
        </p:txBody>
      </p:sp>
      <p:sp>
        <p:nvSpPr>
          <p:cNvPr id="25" name="object 14"/>
          <p:cNvSpPr/>
          <p:nvPr/>
        </p:nvSpPr>
        <p:spPr>
          <a:xfrm>
            <a:off x="6919270" y="3932372"/>
            <a:ext cx="353695" cy="421640"/>
          </a:xfrm>
          <a:custGeom>
            <a:avLst/>
            <a:gdLst/>
            <a:ahLst/>
            <a:cxnLst/>
            <a:rect l="l" t="t" r="r" b="b"/>
            <a:pathLst>
              <a:path w="353695" h="421639">
                <a:moveTo>
                  <a:pt x="0" y="0"/>
                </a:moveTo>
                <a:lnTo>
                  <a:pt x="353149" y="0"/>
                </a:lnTo>
                <a:lnTo>
                  <a:pt x="353149" y="421099"/>
                </a:lnTo>
                <a:lnTo>
                  <a:pt x="0" y="42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ZoneTexte 25"/>
          <p:cNvSpPr txBox="1"/>
          <p:nvPr/>
        </p:nvSpPr>
        <p:spPr>
          <a:xfrm>
            <a:off x="2002971" y="4713514"/>
            <a:ext cx="1012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6AB3"/>
                </a:solidFill>
              </a:rPr>
              <a:t>CHAT</a:t>
            </a:r>
            <a:endParaRPr lang="fr-FR" sz="1600" dirty="0">
              <a:solidFill>
                <a:srgbClr val="006AB3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185955" y="4713513"/>
            <a:ext cx="1012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6AB3"/>
                </a:solidFill>
              </a:rPr>
              <a:t>CHAT</a:t>
            </a:r>
            <a:endParaRPr lang="fr-FR" sz="1600" dirty="0">
              <a:solidFill>
                <a:srgbClr val="006AB3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941480" y="4611913"/>
            <a:ext cx="2774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C00000"/>
                </a:solidFill>
              </a:rPr>
              <a:t>CHAT</a:t>
            </a:r>
            <a:r>
              <a:rPr lang="fr-FR" sz="1600" dirty="0" smtClean="0">
                <a:solidFill>
                  <a:srgbClr val="006AB3"/>
                </a:solidFill>
              </a:rPr>
              <a:t>, CHIEN, </a:t>
            </a:r>
            <a:r>
              <a:rPr lang="fr-FR" sz="1600" dirty="0" smtClean="0">
                <a:solidFill>
                  <a:srgbClr val="06F80C"/>
                </a:solidFill>
              </a:rPr>
              <a:t>CANANRD</a:t>
            </a:r>
            <a:endParaRPr lang="fr-FR" sz="1600" dirty="0">
              <a:solidFill>
                <a:srgbClr val="06F80C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8384660" y="4611913"/>
            <a:ext cx="2774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C00000"/>
                </a:solidFill>
              </a:rPr>
              <a:t>CHAT</a:t>
            </a:r>
            <a:r>
              <a:rPr lang="fr-FR" sz="1600" dirty="0" smtClean="0">
                <a:solidFill>
                  <a:srgbClr val="006AB3"/>
                </a:solidFill>
              </a:rPr>
              <a:t>, CHIEN, </a:t>
            </a:r>
            <a:r>
              <a:rPr lang="fr-FR" sz="1600" dirty="0" smtClean="0">
                <a:solidFill>
                  <a:srgbClr val="06F80C"/>
                </a:solidFill>
              </a:rPr>
              <a:t>CANANRD</a:t>
            </a:r>
            <a:endParaRPr lang="fr-FR" sz="1600" dirty="0">
              <a:solidFill>
                <a:srgbClr val="06F8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87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Détection: Définition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7493" y="1118054"/>
            <a:ext cx="10515601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branche de la vision par ordinateur qui consiste à entraîner l’ordinateur  à détecter, identifier et localiser automatiquement un ou plusieurs objet(s) d’intérêt dans une image numérique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097" y="2054326"/>
            <a:ext cx="5833427" cy="436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35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DOMAINES D’APPLICATION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2885" y="1281339"/>
            <a:ext cx="1051560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Reconnaissance faciale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Conduite autonome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Robotique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Médecine (diagnostic de maladies)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Système de surveillance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Comptage de personnes dans un lieu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err="1" smtClean="0"/>
              <a:t>Etc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054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METRIQUE EN DETECTION d’OBJET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2885" y="1270454"/>
            <a:ext cx="10515601" cy="4351338"/>
          </a:xfrm>
        </p:spPr>
        <p:txBody>
          <a:bodyPr/>
          <a:lstStyle/>
          <a:p>
            <a:r>
              <a:rPr lang="fr-FR" dirty="0" smtClean="0"/>
              <a:t>IOU (Intersection Over Union) entre deux boites: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28" y="1733006"/>
            <a:ext cx="4572000" cy="3566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833936" y="3171002"/>
                <a:ext cx="2752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fr-FR" sz="3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[0,1]</m:t>
                      </m:r>
                    </m:oMath>
                  </m:oMathPara>
                </a14:m>
                <a:endParaRPr lang="fr-F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936" y="3171002"/>
                <a:ext cx="2752825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17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METRIQUE EN DETECTION D’OBJET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74913" y="1118054"/>
                <a:ext cx="10515601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Vraie Positive (VP): une détection exacte (IOU&gt;seuil)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Fausse Positive (FP) : fausse détection (IOU&lt;seuil)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Fausse Négative (FN) : un objet non détecté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𝑝𝑟𝑒𝑐𝑖𝑠𝑖𝑜𝑛</m:t>
                    </m:r>
                    <m:r>
                      <a:rPr lang="fr-F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𝑉𝑃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𝑉𝑃</m:t>
                        </m:r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  <m:r>
                          <a:rPr lang="fr-FR" b="0" i="1" smtClean="0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fr-FR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𝑠𝑒𝑛𝑠𝑖𝑏𝑖𝑙𝑖𝑡</m:t>
                    </m:r>
                    <m:r>
                      <a:rPr lang="fr-FR" b="0" i="1" smtClean="0">
                        <a:latin typeface="Cambria Math"/>
                      </a:rPr>
                      <m:t>é </m:t>
                    </m:r>
                    <m:r>
                      <a:rPr lang="fr-FR" b="0" i="1" smtClean="0">
                        <a:latin typeface="Cambria Math"/>
                      </a:rPr>
                      <m:t>𝑜𝑢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𝑟𝑒𝑐𝑎𝑙𝑙</m:t>
                    </m:r>
                    <m:r>
                      <a:rPr lang="fr-F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𝑉𝑃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𝑉𝑃</m:t>
                        </m:r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  <m:r>
                          <a:rPr lang="fr-FR" b="0" i="1" smtClean="0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fr-FR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Courbe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𝑝𝑟𝑒𝑐𝑖𝑠𝑖𝑜𝑛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𝑣𝑠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𝑟𝑒𝑐𝑎𝑙𝑙</m:t>
                    </m:r>
                  </m:oMath>
                </a14:m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𝑟</m:t>
                    </m:r>
                    <m:r>
                      <a:rPr lang="fr-FR" b="0" i="1" dirty="0" smtClean="0">
                        <a:latin typeface="Cambria Math"/>
                        <a:ea typeface="Cambria Math"/>
                      </a:rPr>
                      <m:t>↦</m:t>
                    </m:r>
                    <m:r>
                      <a:rPr lang="fr-FR" b="0" i="1" dirty="0" smtClean="0">
                        <a:latin typeface="Cambria Math"/>
                        <a:ea typeface="Cambria Math"/>
                      </a:rPr>
                      <m:t>𝑝</m:t>
                    </m:r>
                    <m:d>
                      <m:dPr>
                        <m:ctrlPr>
                          <a:rPr lang="fr-FR" b="0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dirty="0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d>
                  </m:oMath>
                </a14:m>
                <a:endParaRPr lang="fr-FR" b="0" dirty="0" smtClean="0">
                  <a:ea typeface="Cambria Math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Aire en dessous de la courbe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𝑝𝑟𝑒𝑐𝑖𝑠𝑖𝑜𝑛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𝑣𝑠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𝑟𝑒𝑐𝑎𝑙𝑙</m:t>
                    </m:r>
                  </m:oMath>
                </a14:m>
                <a:r>
                  <a:rPr lang="fr-FR" dirty="0" smtClean="0"/>
                  <a:t> dénommée </a:t>
                </a:r>
                <a:r>
                  <a:rPr lang="fr-FR" b="1" i="1" dirty="0" err="1" smtClean="0"/>
                  <a:t>Average</a:t>
                </a:r>
                <a:r>
                  <a:rPr lang="fr-FR" b="1" i="1" dirty="0" smtClean="0"/>
                  <a:t> </a:t>
                </a:r>
                <a:r>
                  <a:rPr lang="fr-FR" b="1" i="1" dirty="0" err="1" smtClean="0"/>
                  <a:t>Precision</a:t>
                </a:r>
                <a:r>
                  <a:rPr lang="fr-FR" b="1" i="1" dirty="0" smtClean="0"/>
                  <a:t> (AP):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𝐴𝑃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sup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fr-FR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Le seuil est choisit et souvent fixé à 0.5, 0.75 ou 0.95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913" y="1118054"/>
                <a:ext cx="10515601" cy="4351338"/>
              </a:xfrm>
              <a:blipFill rotWithShape="1">
                <a:blip r:embed="rId2"/>
                <a:stretch>
                  <a:fillRect l="-638" t="-1681" b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796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02690" y="1142044"/>
            <a:ext cx="10515600" cy="459803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Contexte et objectifs de l’alternance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Détection d’objets en computer vision : 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Définition et domaines d’application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Mesure de la performance des systèmes de détection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rgbClr val="006AB3"/>
                </a:solidFill>
                <a:sym typeface="Wingdings" panose="05000000000000000000" pitchFamily="2" charset="2"/>
              </a:rPr>
              <a:t>Etat de l’art des méthodes de </a:t>
            </a:r>
            <a:r>
              <a:rPr lang="fr-FR" dirty="0" err="1" smtClean="0">
                <a:solidFill>
                  <a:srgbClr val="006AB3"/>
                </a:solidFill>
                <a:sym typeface="Wingdings" panose="05000000000000000000" pitchFamily="2" charset="2"/>
              </a:rPr>
              <a:t>deep</a:t>
            </a:r>
            <a:r>
              <a:rPr lang="fr-FR" dirty="0" smtClean="0">
                <a:solidFill>
                  <a:srgbClr val="006AB3"/>
                </a:solidFill>
                <a:sym typeface="Wingdings" panose="05000000000000000000" pitchFamily="2" charset="2"/>
              </a:rPr>
              <a:t> </a:t>
            </a:r>
            <a:r>
              <a:rPr lang="fr-FR" dirty="0" err="1" smtClean="0">
                <a:solidFill>
                  <a:srgbClr val="006AB3"/>
                </a:solidFill>
                <a:sym typeface="Wingdings" panose="05000000000000000000" pitchFamily="2" charset="2"/>
              </a:rPr>
              <a:t>learning</a:t>
            </a:r>
            <a:r>
              <a:rPr lang="fr-FR" dirty="0" smtClean="0">
                <a:solidFill>
                  <a:srgbClr val="006AB3"/>
                </a:solidFill>
                <a:sym typeface="Wingdings" panose="05000000000000000000" pitchFamily="2" charset="2"/>
              </a:rPr>
              <a:t> pour la détection d’objet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Méthodes de détection en une étape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Classe de modèles </a:t>
            </a: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Region-based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CNN</a:t>
            </a:r>
            <a:endParaRPr lang="fr-FR" dirty="0" smtClean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Evaluation des méthodes sur les jeux de données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RockNet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>
              <a:buFont typeface="Wingdings"/>
              <a:buChar char="è"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Les 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Foraminifères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Conclusion et perspectives</a:t>
            </a:r>
          </a:p>
          <a:p>
            <a:pPr marL="0" indent="0">
              <a:buNone/>
            </a:pPr>
            <a:endParaRPr lang="fr-FR" dirty="0" smtClean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239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ym typeface="Wingdings" panose="05000000000000000000" pitchFamily="2" charset="2"/>
              </a:rPr>
              <a:t>Méthodes de détection en une étape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79645" y="1203158"/>
            <a:ext cx="1094392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006AB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2"/>
                </a:solidFill>
              </a:rPr>
              <a:t>Points forts:</a:t>
            </a:r>
            <a:r>
              <a:rPr lang="fr-FR" dirty="0">
                <a:solidFill>
                  <a:srgbClr val="006AB2"/>
                </a:solidFill>
              </a:rPr>
              <a:t> </a:t>
            </a:r>
            <a:r>
              <a:rPr lang="fr-FR" dirty="0" smtClean="0">
                <a:solidFill>
                  <a:srgbClr val="006AB2"/>
                </a:solidFill>
              </a:rPr>
              <a:t>très rapide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2"/>
                </a:solidFill>
              </a:rPr>
              <a:t>Points faibles: moins précis</a:t>
            </a:r>
          </a:p>
          <a:p>
            <a:endParaRPr lang="fr-FR" dirty="0">
              <a:solidFill>
                <a:srgbClr val="006AB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2"/>
                </a:solidFill>
              </a:rPr>
              <a:t>Méthodes les plus populaires: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rgbClr val="006AB2"/>
                </a:solidFill>
              </a:rPr>
              <a:t>YOLO: </a:t>
            </a:r>
            <a:r>
              <a:rPr lang="fr-FR" dirty="0"/>
              <a:t>J. </a:t>
            </a:r>
            <a:r>
              <a:rPr lang="fr-FR" dirty="0" err="1"/>
              <a:t>Redmon</a:t>
            </a:r>
            <a:r>
              <a:rPr lang="fr-FR" dirty="0"/>
              <a:t> et al, ‘’ You </a:t>
            </a:r>
            <a:r>
              <a:rPr lang="fr-FR" dirty="0" err="1"/>
              <a:t>Only</a:t>
            </a:r>
            <a:r>
              <a:rPr lang="fr-FR" dirty="0"/>
              <a:t> Look Once: </a:t>
            </a:r>
            <a:r>
              <a:rPr lang="fr-FR" dirty="0" err="1"/>
              <a:t>Unified</a:t>
            </a:r>
            <a:r>
              <a:rPr lang="fr-FR" dirty="0"/>
              <a:t>, Real-Time Object </a:t>
            </a:r>
            <a:r>
              <a:rPr lang="fr-FR" dirty="0" err="1"/>
              <a:t>Detection</a:t>
            </a:r>
            <a:r>
              <a:rPr lang="fr-FR" dirty="0"/>
              <a:t>’’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rgbClr val="006AB2"/>
                </a:solidFill>
              </a:rPr>
              <a:t>SSD: </a:t>
            </a:r>
            <a:r>
              <a:rPr lang="fr-FR" sz="1600" dirty="0"/>
              <a:t>W. </a:t>
            </a:r>
            <a:r>
              <a:rPr lang="fr-FR" sz="1600" dirty="0" smtClean="0"/>
              <a:t>Liu et al, ’’</a:t>
            </a:r>
            <a:r>
              <a:rPr lang="fr-FR" sz="1600" dirty="0" err="1" smtClean="0"/>
              <a:t>Ssd</a:t>
            </a:r>
            <a:r>
              <a:rPr lang="fr-FR" sz="1600" dirty="0" smtClean="0"/>
              <a:t>: Single </a:t>
            </a:r>
            <a:r>
              <a:rPr lang="fr-FR" sz="1600" dirty="0" err="1" smtClean="0"/>
              <a:t>shot</a:t>
            </a:r>
            <a:r>
              <a:rPr lang="fr-FR" sz="1600" dirty="0" smtClean="0"/>
              <a:t> </a:t>
            </a:r>
            <a:r>
              <a:rPr lang="fr-FR" sz="1600" dirty="0" err="1"/>
              <a:t>multibox</a:t>
            </a:r>
            <a:r>
              <a:rPr lang="fr-FR" sz="1600" dirty="0"/>
              <a:t> </a:t>
            </a:r>
            <a:r>
              <a:rPr lang="fr-FR" sz="1600" dirty="0" smtClean="0"/>
              <a:t>detector’’</a:t>
            </a:r>
            <a:endParaRPr lang="de-DE" sz="1600" spc="-5" dirty="0" smtClean="0">
              <a:solidFill>
                <a:srgbClr val="006AB2"/>
              </a:solidFill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pc="-5" dirty="0" err="1" smtClean="0">
                <a:solidFill>
                  <a:srgbClr val="006AB2"/>
                </a:solidFill>
                <a:latin typeface="Arial"/>
                <a:cs typeface="Arial"/>
              </a:rPr>
              <a:t>RetinaNet</a:t>
            </a:r>
            <a:r>
              <a:rPr lang="de-DE" sz="1600" spc="-5" dirty="0" smtClean="0">
                <a:solidFill>
                  <a:srgbClr val="006AB2"/>
                </a:solidFill>
                <a:latin typeface="Arial"/>
                <a:cs typeface="Arial"/>
              </a:rPr>
              <a:t>: </a:t>
            </a:r>
            <a:r>
              <a:rPr lang="en-US" sz="1600" dirty="0" smtClean="0"/>
              <a:t>T. Lin et al “Focal </a:t>
            </a:r>
            <a:r>
              <a:rPr lang="en-US" sz="1600" dirty="0"/>
              <a:t>Loss for Dense Object </a:t>
            </a:r>
            <a:r>
              <a:rPr lang="en-US" sz="1600" dirty="0" smtClean="0"/>
              <a:t>Detection”</a:t>
            </a:r>
            <a:endParaRPr lang="fr-FR" sz="1600" dirty="0" smtClean="0"/>
          </a:p>
          <a:p>
            <a:pPr lvl="1"/>
            <a:endParaRPr lang="de-DE" sz="1600" dirty="0">
              <a:solidFill>
                <a:srgbClr val="006AB3"/>
              </a:solidFill>
              <a:latin typeface="Arial"/>
              <a:cs typeface="Arial"/>
            </a:endParaRPr>
          </a:p>
          <a:p>
            <a:endParaRPr lang="de-DE" sz="1600" dirty="0">
              <a:latin typeface="Arial"/>
              <a:cs typeface="Arial"/>
            </a:endParaRPr>
          </a:p>
          <a:p>
            <a:endParaRPr lang="fr-FR" sz="1600" dirty="0" smtClean="0">
              <a:solidFill>
                <a:srgbClr val="006AB2"/>
              </a:solidFill>
            </a:endParaRPr>
          </a:p>
          <a:p>
            <a:endParaRPr lang="fr-FR" sz="1600" dirty="0">
              <a:solidFill>
                <a:srgbClr val="5B9BD5"/>
              </a:solidFill>
              <a:latin typeface="Arial"/>
              <a:cs typeface="Arial"/>
            </a:endParaRPr>
          </a:p>
          <a:p>
            <a:endParaRPr lang="en-US" sz="1600" dirty="0">
              <a:solidFill>
                <a:srgbClr val="006AB3"/>
              </a:solidFill>
              <a:latin typeface="Arial"/>
              <a:cs typeface="Arial"/>
            </a:endParaRPr>
          </a:p>
          <a:p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804576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5542" y="111128"/>
            <a:ext cx="8277225" cy="514203"/>
          </a:xfrm>
        </p:spPr>
        <p:txBody>
          <a:bodyPr/>
          <a:lstStyle/>
          <a:p>
            <a:r>
              <a:rPr lang="fr-FR" dirty="0" smtClean="0"/>
              <a:t>YOLO PRINCIPE ET ARCHITECTURE DU Réseau</a:t>
            </a:r>
            <a:endParaRPr lang="fr-FR" dirty="0"/>
          </a:p>
        </p:txBody>
      </p:sp>
      <p:pic>
        <p:nvPicPr>
          <p:cNvPr id="2050" name="Picture 2" descr="YOLO object detection with OpenCV - PyImag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47" y="912585"/>
            <a:ext cx="4665712" cy="296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3875313"/>
            <a:ext cx="10058400" cy="2895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388428" y="1120712"/>
            <a:ext cx="4016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6AB3"/>
                </a:solidFill>
              </a:rPr>
              <a:t>Joseph </a:t>
            </a:r>
            <a:r>
              <a:rPr lang="fr-FR" dirty="0" err="1" smtClean="0">
                <a:solidFill>
                  <a:srgbClr val="006AB3"/>
                </a:solidFill>
              </a:rPr>
              <a:t>Redmon</a:t>
            </a:r>
            <a:r>
              <a:rPr lang="fr-FR" dirty="0" smtClean="0">
                <a:solidFill>
                  <a:srgbClr val="006AB3"/>
                </a:solidFill>
              </a:rPr>
              <a:t> et al, ‘’ </a:t>
            </a:r>
            <a:r>
              <a:rPr lang="fr-FR" dirty="0">
                <a:solidFill>
                  <a:srgbClr val="006AB3"/>
                </a:solidFill>
              </a:rPr>
              <a:t>You </a:t>
            </a:r>
            <a:r>
              <a:rPr lang="fr-FR" dirty="0" err="1">
                <a:solidFill>
                  <a:srgbClr val="006AB3"/>
                </a:solidFill>
              </a:rPr>
              <a:t>Only</a:t>
            </a:r>
            <a:r>
              <a:rPr lang="fr-FR" dirty="0">
                <a:solidFill>
                  <a:srgbClr val="006AB3"/>
                </a:solidFill>
              </a:rPr>
              <a:t> Look </a:t>
            </a:r>
            <a:r>
              <a:rPr lang="fr-FR" dirty="0" smtClean="0">
                <a:solidFill>
                  <a:srgbClr val="006AB3"/>
                </a:solidFill>
              </a:rPr>
              <a:t>Once: </a:t>
            </a:r>
            <a:r>
              <a:rPr lang="fr-FR" dirty="0" err="1" smtClean="0">
                <a:solidFill>
                  <a:srgbClr val="006AB3"/>
                </a:solidFill>
              </a:rPr>
              <a:t>Unified</a:t>
            </a:r>
            <a:r>
              <a:rPr lang="fr-FR" dirty="0">
                <a:solidFill>
                  <a:srgbClr val="006AB3"/>
                </a:solidFill>
              </a:rPr>
              <a:t>, Real-Time Object Detection</a:t>
            </a:r>
            <a:r>
              <a:rPr lang="fr-FR" dirty="0" smtClean="0">
                <a:solidFill>
                  <a:srgbClr val="006AB3"/>
                </a:solidFill>
              </a:rPr>
              <a:t>’’</a:t>
            </a:r>
            <a:endParaRPr lang="fr-FR" dirty="0">
              <a:solidFill>
                <a:srgbClr val="006AB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59829" y="3675258"/>
                <a:ext cx="69487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dirty="0" smtClean="0">
                    <a:solidFill>
                      <a:srgbClr val="006AB3"/>
                    </a:solidFill>
                  </a:rPr>
                  <a:t>Sortie du réseau: une matrice de taille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rgbClr val="006AB3"/>
                        </a:solidFill>
                        <a:latin typeface="Cambria Math"/>
                      </a:rPr>
                      <m:t>𝑆</m:t>
                    </m:r>
                    <m:r>
                      <a:rPr lang="fr-FR" sz="2200" b="0" i="1" smtClean="0">
                        <a:solidFill>
                          <a:srgbClr val="006AB3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fr-FR" sz="2200" b="0" i="1" smtClean="0">
                        <a:solidFill>
                          <a:srgbClr val="006AB3"/>
                        </a:solidFill>
                        <a:latin typeface="Cambria Math"/>
                        <a:ea typeface="Cambria Math"/>
                      </a:rPr>
                      <m:t>𝑆</m:t>
                    </m:r>
                    <m:r>
                      <a:rPr lang="fr-FR" sz="2200" b="0" i="1" smtClean="0">
                        <a:solidFill>
                          <a:srgbClr val="006AB3"/>
                        </a:solidFill>
                        <a:latin typeface="Cambria Math"/>
                        <a:ea typeface="Cambria Math"/>
                      </a:rPr>
                      <m:t>×(</m:t>
                    </m:r>
                    <m:r>
                      <a:rPr lang="fr-FR" sz="2200" b="0" i="1" smtClean="0">
                        <a:solidFill>
                          <a:srgbClr val="006AB3"/>
                        </a:solidFill>
                        <a:latin typeface="Cambria Math"/>
                        <a:ea typeface="Cambria Math"/>
                      </a:rPr>
                      <m:t>𝐵</m:t>
                    </m:r>
                    <m:r>
                      <a:rPr lang="fr-FR" sz="2200" b="0" i="1" smtClean="0">
                        <a:solidFill>
                          <a:srgbClr val="006AB3"/>
                        </a:solidFill>
                        <a:latin typeface="Cambria Math"/>
                        <a:ea typeface="Cambria Math"/>
                      </a:rPr>
                      <m:t>×5+</m:t>
                    </m:r>
                    <m:r>
                      <a:rPr lang="fr-FR" sz="2200" b="0" i="1" smtClean="0">
                        <a:solidFill>
                          <a:srgbClr val="006AB3"/>
                        </a:solidFill>
                        <a:latin typeface="Cambria Math"/>
                        <a:ea typeface="Cambria Math"/>
                      </a:rPr>
                      <m:t>𝐶</m:t>
                    </m:r>
                    <m:r>
                      <a:rPr lang="fr-FR" sz="2200" b="0" i="1" smtClean="0">
                        <a:solidFill>
                          <a:srgbClr val="006AB3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fr-FR" sz="2200" dirty="0">
                  <a:solidFill>
                    <a:srgbClr val="006AB3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29" y="3675258"/>
                <a:ext cx="6948752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053" t="-8451" r="-351" b="-267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5159829" y="2996234"/>
            <a:ext cx="6662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solidFill>
                  <a:srgbClr val="006AB3"/>
                </a:solidFill>
              </a:rPr>
              <a:t>Ciblé par le temps réel : détections en une seule passe</a:t>
            </a:r>
            <a:endParaRPr lang="fr-FR" sz="2200" dirty="0">
              <a:solidFill>
                <a:srgbClr val="006A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8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YOLO FONCTION DE Coût ET Entraînement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4" y="2424568"/>
            <a:ext cx="9328178" cy="4351337"/>
          </a:xfrm>
        </p:spPr>
      </p:pic>
      <p:sp>
        <p:nvSpPr>
          <p:cNvPr id="3" name="ZoneTexte 2"/>
          <p:cNvSpPr txBox="1"/>
          <p:nvPr/>
        </p:nvSpPr>
        <p:spPr>
          <a:xfrm>
            <a:off x="1458686" y="947057"/>
            <a:ext cx="8294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3"/>
                </a:solidFill>
              </a:rPr>
              <a:t>Pré-entrainement sur une base de données de classification (</a:t>
            </a:r>
            <a:r>
              <a:rPr lang="fr-FR" dirty="0" err="1" smtClean="0">
                <a:solidFill>
                  <a:srgbClr val="006AB3"/>
                </a:solidFill>
              </a:rPr>
              <a:t>ImageNet</a:t>
            </a:r>
            <a:r>
              <a:rPr lang="fr-FR" dirty="0" smtClean="0">
                <a:solidFill>
                  <a:srgbClr val="006AB3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3"/>
                </a:solidFill>
              </a:rPr>
              <a:t>Utilisation des techniques d’augmentation de données (Flip, translation aléatoire, etc.)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3"/>
                </a:solidFill>
              </a:rPr>
              <a:t>Fonction de coût :  </a:t>
            </a:r>
            <a:endParaRPr lang="fr-FR" dirty="0">
              <a:solidFill>
                <a:srgbClr val="006AB3"/>
              </a:solidFill>
            </a:endParaRPr>
          </a:p>
        </p:txBody>
      </p:sp>
      <p:pic>
        <p:nvPicPr>
          <p:cNvPr id="5" name="Picture 4" descr="http://image-net.org/index_files/logo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956" y="1699943"/>
            <a:ext cx="21431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9153625" y="2252312"/>
            <a:ext cx="279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5"/>
              </a:rPr>
              <a:t>http://www.image-net.org/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3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2690" y="1142044"/>
            <a:ext cx="10515600" cy="459803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Contexte et objectifs de l’alternance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Détection d’objets en computer vision : 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ym typeface="Wingdings" panose="05000000000000000000" pitchFamily="2" charset="2"/>
              </a:rPr>
              <a:t>Définition et domaines d’application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ym typeface="Wingdings" panose="05000000000000000000" pitchFamily="2" charset="2"/>
              </a:rPr>
              <a:t>Mesure de la performance des systèmes de détection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ym typeface="Wingdings" panose="05000000000000000000" pitchFamily="2" charset="2"/>
              </a:rPr>
              <a:t>Etat de l’art des méthodes de </a:t>
            </a:r>
            <a:r>
              <a:rPr lang="fr-FR" dirty="0" err="1" smtClean="0">
                <a:sym typeface="Wingdings" panose="05000000000000000000" pitchFamily="2" charset="2"/>
              </a:rPr>
              <a:t>deep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learning</a:t>
            </a:r>
            <a:r>
              <a:rPr lang="fr-FR" dirty="0" smtClean="0">
                <a:sym typeface="Wingdings" panose="05000000000000000000" pitchFamily="2" charset="2"/>
              </a:rPr>
              <a:t> pour la détection d’objets</a:t>
            </a:r>
          </a:p>
          <a:p>
            <a:pPr marL="457200" lvl="1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Méthodes de détection en une étape</a:t>
            </a: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Classe de modèles </a:t>
            </a:r>
            <a:r>
              <a:rPr lang="fr-FR" dirty="0" err="1" smtClean="0">
                <a:sym typeface="Wingdings" panose="05000000000000000000" pitchFamily="2" charset="2"/>
              </a:rPr>
              <a:t>Region-based</a:t>
            </a:r>
            <a:r>
              <a:rPr lang="fr-FR" dirty="0" smtClean="0">
                <a:sym typeface="Wingdings" panose="05000000000000000000" pitchFamily="2" charset="2"/>
              </a:rPr>
              <a:t> CNN</a:t>
            </a:r>
            <a:endParaRPr lang="fr-FR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ym typeface="Wingdings" panose="05000000000000000000" pitchFamily="2" charset="2"/>
              </a:rPr>
              <a:t>Evaluation des méthodes sur les jeux de données</a:t>
            </a:r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fr-FR" dirty="0" err="1">
                <a:sym typeface="Wingdings" panose="05000000000000000000" pitchFamily="2" charset="2"/>
              </a:rPr>
              <a:t>RockNet</a:t>
            </a:r>
            <a:endParaRPr lang="fr-FR" dirty="0">
              <a:sym typeface="Wingdings" panose="05000000000000000000" pitchFamily="2" charset="2"/>
            </a:endParaRPr>
          </a:p>
          <a:p>
            <a:pPr lvl="1">
              <a:buFont typeface="Wingdings"/>
              <a:buChar char="è"/>
            </a:pPr>
            <a:r>
              <a:rPr lang="fr-FR" dirty="0">
                <a:sym typeface="Wingdings" panose="05000000000000000000" pitchFamily="2" charset="2"/>
              </a:rPr>
              <a:t>Les </a:t>
            </a:r>
            <a:r>
              <a:rPr lang="fr-FR" dirty="0" smtClean="0">
                <a:sym typeface="Wingdings" panose="05000000000000000000" pitchFamily="2" charset="2"/>
              </a:rPr>
              <a:t>Foraminifères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ym typeface="Wingdings" panose="05000000000000000000" pitchFamily="2" charset="2"/>
              </a:rPr>
              <a:t>Conclusion et perspectives</a:t>
            </a:r>
          </a:p>
          <a:p>
            <a:pPr marL="0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206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YOLO LIMITES ET Améliorations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7571" y="1444625"/>
            <a:ext cx="10515601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Limites 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Contrainte spatiale pour la prédiction des boites donc limitation du nombre d’objets      	proches que le modèle peut détecter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Problème de détection des objets de petites tailles apparaissant en groupe.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Sur-apprentissage sur </a:t>
            </a:r>
            <a:r>
              <a:rPr lang="fr-FR" dirty="0"/>
              <a:t>l</a:t>
            </a:r>
            <a:r>
              <a:rPr lang="fr-FR" dirty="0" smtClean="0"/>
              <a:t>es tailles des boites des données d’entraînement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Améliorations: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	YOLOv2:  </a:t>
            </a:r>
            <a:r>
              <a:rPr lang="fr-FR" sz="1600" dirty="0" smtClean="0">
                <a:solidFill>
                  <a:schemeClr val="tx1"/>
                </a:solidFill>
              </a:rPr>
              <a:t>Joseph </a:t>
            </a:r>
            <a:r>
              <a:rPr lang="fr-FR" sz="1600" dirty="0" err="1" smtClean="0">
                <a:solidFill>
                  <a:schemeClr val="tx1"/>
                </a:solidFill>
              </a:rPr>
              <a:t>Redmon</a:t>
            </a:r>
            <a:r>
              <a:rPr lang="fr-FR" sz="1600" dirty="0" smtClean="0">
                <a:solidFill>
                  <a:schemeClr val="tx1"/>
                </a:solidFill>
              </a:rPr>
              <a:t> </a:t>
            </a:r>
            <a:r>
              <a:rPr lang="fr-FR" sz="1600" dirty="0">
                <a:solidFill>
                  <a:schemeClr val="tx1"/>
                </a:solidFill>
              </a:rPr>
              <a:t>et al </a:t>
            </a:r>
            <a:r>
              <a:rPr lang="fr-FR" sz="1600" dirty="0" smtClean="0">
                <a:solidFill>
                  <a:schemeClr val="tx1"/>
                </a:solidFill>
              </a:rPr>
              <a:t>‘’YOLO9000</a:t>
            </a:r>
            <a:r>
              <a:rPr lang="fr-FR" sz="1600" dirty="0">
                <a:solidFill>
                  <a:schemeClr val="tx1"/>
                </a:solidFill>
              </a:rPr>
              <a:t>: </a:t>
            </a:r>
            <a:r>
              <a:rPr lang="fr-FR" sz="1600" dirty="0" err="1">
                <a:solidFill>
                  <a:schemeClr val="tx1"/>
                </a:solidFill>
              </a:rPr>
              <a:t>Better</a:t>
            </a:r>
            <a:r>
              <a:rPr lang="fr-FR" sz="1600" dirty="0">
                <a:solidFill>
                  <a:schemeClr val="tx1"/>
                </a:solidFill>
              </a:rPr>
              <a:t>, </a:t>
            </a:r>
            <a:r>
              <a:rPr lang="fr-FR" sz="1600" dirty="0" err="1">
                <a:solidFill>
                  <a:schemeClr val="tx1"/>
                </a:solidFill>
              </a:rPr>
              <a:t>Faster</a:t>
            </a:r>
            <a:r>
              <a:rPr lang="fr-FR" sz="1600" dirty="0">
                <a:solidFill>
                  <a:schemeClr val="tx1"/>
                </a:solidFill>
              </a:rPr>
              <a:t>, </a:t>
            </a:r>
            <a:r>
              <a:rPr lang="fr-FR" sz="1600" dirty="0" err="1" smtClean="0">
                <a:solidFill>
                  <a:schemeClr val="tx1"/>
                </a:solidFill>
              </a:rPr>
              <a:t>Stronger</a:t>
            </a:r>
            <a:r>
              <a:rPr lang="fr-FR" sz="1600" dirty="0" smtClean="0">
                <a:solidFill>
                  <a:schemeClr val="tx1"/>
                </a:solidFill>
              </a:rPr>
              <a:t>’’</a:t>
            </a:r>
            <a:endParaRPr lang="fr-FR" sz="2400" dirty="0" smtClean="0">
              <a:solidFill>
                <a:schemeClr val="tx1"/>
              </a:solidFill>
            </a:endParaRPr>
          </a:p>
          <a:p>
            <a:pPr lvl="3">
              <a:buFont typeface="Wingdings" panose="05000000000000000000" pitchFamily="2" charset="2"/>
              <a:buChar char="ü"/>
            </a:pPr>
            <a:r>
              <a:rPr lang="fr-FR" sz="2000" dirty="0" smtClean="0"/>
              <a:t>Introduction de couches de </a:t>
            </a:r>
            <a:r>
              <a:rPr lang="fr-FR" sz="2000" dirty="0" err="1" smtClean="0"/>
              <a:t>bach-norm</a:t>
            </a:r>
            <a:r>
              <a:rPr lang="fr-FR" sz="2000" dirty="0" smtClean="0"/>
              <a:t> dans l’architecture du réseau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fr-FR" sz="2000" dirty="0" smtClean="0"/>
              <a:t> Utilisation des boites prédéfinies (</a:t>
            </a:r>
            <a:r>
              <a:rPr lang="fr-FR" sz="2000" i="1" dirty="0" err="1" smtClean="0"/>
              <a:t>anchor</a:t>
            </a:r>
            <a:r>
              <a:rPr lang="fr-FR" sz="2000" i="1" dirty="0" smtClean="0"/>
              <a:t> boxes</a:t>
            </a:r>
            <a:r>
              <a:rPr lang="fr-FR" sz="2000" dirty="0" smtClean="0"/>
              <a:t>) servant de référence pour la prédiction des boites. Les </a:t>
            </a:r>
            <a:r>
              <a:rPr lang="fr-FR" sz="2000" dirty="0" err="1" smtClean="0"/>
              <a:t>anchor</a:t>
            </a:r>
            <a:r>
              <a:rPr lang="fr-FR" sz="2000" dirty="0" smtClean="0"/>
              <a:t> boxes sont générées à partir du 		                 jeu d’apprentissage grâce aux k-</a:t>
            </a:r>
            <a:r>
              <a:rPr lang="fr-FR" sz="2000" dirty="0" err="1" smtClean="0"/>
              <a:t>means</a:t>
            </a:r>
            <a:endParaRPr lang="fr-F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	YOLOv3: </a:t>
            </a:r>
            <a:r>
              <a:rPr lang="fr-FR" sz="1600" dirty="0" smtClean="0">
                <a:solidFill>
                  <a:schemeClr val="tx1"/>
                </a:solidFill>
              </a:rPr>
              <a:t>Joseph </a:t>
            </a:r>
            <a:r>
              <a:rPr lang="fr-FR" sz="1600" dirty="0" err="1" smtClean="0">
                <a:solidFill>
                  <a:schemeClr val="tx1"/>
                </a:solidFill>
              </a:rPr>
              <a:t>Redmon</a:t>
            </a:r>
            <a:r>
              <a:rPr lang="fr-FR" sz="1600" dirty="0" smtClean="0">
                <a:solidFill>
                  <a:schemeClr val="tx1"/>
                </a:solidFill>
              </a:rPr>
              <a:t> et al ‘’YOLOv3</a:t>
            </a:r>
            <a:r>
              <a:rPr lang="fr-FR" sz="1600" dirty="0">
                <a:solidFill>
                  <a:schemeClr val="tx1"/>
                </a:solidFill>
              </a:rPr>
              <a:t>: An </a:t>
            </a:r>
            <a:r>
              <a:rPr lang="fr-FR" sz="1600" dirty="0" err="1">
                <a:solidFill>
                  <a:schemeClr val="tx1"/>
                </a:solidFill>
              </a:rPr>
              <a:t>Incremental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</a:rPr>
              <a:t>Improvement</a:t>
            </a:r>
            <a:r>
              <a:rPr lang="fr-FR" sz="1600" dirty="0" smtClean="0">
                <a:solidFill>
                  <a:schemeClr val="tx1"/>
                </a:solidFill>
              </a:rPr>
              <a:t>’’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fr-FR" sz="2000" dirty="0" smtClean="0"/>
              <a:t>Un réseau plus profond et prédictions à 3 résolutions (petite, normale et 			 grande)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4897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Classe de modèles </a:t>
            </a:r>
            <a:r>
              <a:rPr lang="fr-FR" dirty="0" err="1">
                <a:sym typeface="Wingdings" panose="05000000000000000000" pitchFamily="2" charset="2"/>
              </a:rPr>
              <a:t>Region-based</a:t>
            </a:r>
            <a:r>
              <a:rPr lang="fr-FR" dirty="0">
                <a:sym typeface="Wingdings" panose="05000000000000000000" pitchFamily="2" charset="2"/>
              </a:rPr>
              <a:t> CNN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79645" y="1203158"/>
            <a:ext cx="109439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2"/>
                </a:solidFill>
              </a:rPr>
              <a:t>Méthodes  en deux étapes: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rgbClr val="006AB2"/>
                </a:solidFill>
              </a:rPr>
              <a:t>Proposition de régions d’intérêts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rgbClr val="006AB2"/>
                </a:solidFill>
              </a:rPr>
              <a:t>Classification + régression des régions proposées</a:t>
            </a:r>
          </a:p>
          <a:p>
            <a:endParaRPr lang="fr-FR" dirty="0">
              <a:solidFill>
                <a:srgbClr val="006AB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2"/>
                </a:solidFill>
              </a:rPr>
              <a:t>Points forts:</a:t>
            </a:r>
            <a:r>
              <a:rPr lang="fr-FR" dirty="0">
                <a:solidFill>
                  <a:srgbClr val="006AB2"/>
                </a:solidFill>
              </a:rPr>
              <a:t> </a:t>
            </a:r>
            <a:r>
              <a:rPr lang="fr-FR" dirty="0" smtClean="0">
                <a:solidFill>
                  <a:srgbClr val="006AB2"/>
                </a:solidFill>
              </a:rPr>
              <a:t>plus performantes en précision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2"/>
                </a:solidFill>
              </a:rPr>
              <a:t>Points faibles: couteuses en temps et en mémoire</a:t>
            </a:r>
          </a:p>
          <a:p>
            <a:endParaRPr lang="fr-FR" dirty="0">
              <a:solidFill>
                <a:srgbClr val="006AB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2"/>
                </a:solidFill>
              </a:rPr>
              <a:t>Méthodes les plus populaires: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rgbClr val="006AB2"/>
                </a:solidFill>
              </a:rPr>
              <a:t>R-CNN: </a:t>
            </a:r>
            <a:r>
              <a:rPr lang="en-US" sz="1600" spc="-5" dirty="0" err="1">
                <a:cs typeface="Verdana"/>
              </a:rPr>
              <a:t>Girschick</a:t>
            </a:r>
            <a:r>
              <a:rPr lang="en-US" sz="1600" spc="-5" dirty="0">
                <a:cs typeface="Verdana"/>
              </a:rPr>
              <a:t> </a:t>
            </a:r>
            <a:r>
              <a:rPr lang="en-US" sz="1600" spc="-5" dirty="0">
                <a:cs typeface="Arial"/>
              </a:rPr>
              <a:t>et al, “Rich feature hierarchies for  accurate object detection and semantic  segmentation</a:t>
            </a:r>
            <a:r>
              <a:rPr lang="en-US" sz="1600" spc="-5" dirty="0" smtClean="0">
                <a:cs typeface="Arial"/>
              </a:rPr>
              <a:t>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 smtClean="0">
                <a:solidFill>
                  <a:srgbClr val="006AB2"/>
                </a:solidFill>
              </a:rPr>
              <a:t>Fast</a:t>
            </a:r>
            <a:r>
              <a:rPr lang="fr-FR" dirty="0" smtClean="0">
                <a:solidFill>
                  <a:srgbClr val="006AB2"/>
                </a:solidFill>
              </a:rPr>
              <a:t> R-CNN: </a:t>
            </a:r>
            <a:r>
              <a:rPr lang="de-DE" sz="1600" spc="-5" dirty="0" err="1">
                <a:cs typeface="Verdana"/>
              </a:rPr>
              <a:t>Girschick</a:t>
            </a:r>
            <a:r>
              <a:rPr lang="de-DE" sz="1600" spc="-5" dirty="0">
                <a:cs typeface="Verdana"/>
              </a:rPr>
              <a:t>, </a:t>
            </a:r>
            <a:r>
              <a:rPr lang="de-DE" sz="1600" spc="-5" dirty="0">
                <a:cs typeface="Arial"/>
              </a:rPr>
              <a:t>“Fast </a:t>
            </a:r>
            <a:r>
              <a:rPr lang="de-DE" sz="1600" spc="-5" dirty="0" smtClean="0">
                <a:cs typeface="Arial"/>
              </a:rPr>
              <a:t>R-CNN“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pc="-5" dirty="0" err="1" smtClean="0">
                <a:solidFill>
                  <a:srgbClr val="006AB2"/>
                </a:solidFill>
                <a:latin typeface="Arial"/>
                <a:cs typeface="Arial"/>
              </a:rPr>
              <a:t>Faster</a:t>
            </a:r>
            <a:r>
              <a:rPr lang="de-DE" spc="-5" dirty="0" smtClean="0">
                <a:solidFill>
                  <a:srgbClr val="006AB2"/>
                </a:solidFill>
                <a:latin typeface="Arial"/>
                <a:cs typeface="Arial"/>
              </a:rPr>
              <a:t> R-CNN</a:t>
            </a:r>
            <a:r>
              <a:rPr lang="de-DE" sz="1600" spc="-5" dirty="0" smtClean="0">
                <a:solidFill>
                  <a:srgbClr val="006AB2"/>
                </a:solidFill>
                <a:latin typeface="Arial"/>
                <a:cs typeface="Arial"/>
              </a:rPr>
              <a:t>: </a:t>
            </a:r>
            <a:r>
              <a:rPr lang="fr-FR" sz="1600" dirty="0"/>
              <a:t>S. </a:t>
            </a:r>
            <a:r>
              <a:rPr lang="fr-FR" sz="1600" dirty="0" err="1"/>
              <a:t>Ren</a:t>
            </a:r>
            <a:r>
              <a:rPr lang="fr-FR" sz="1600" dirty="0"/>
              <a:t> et al, ‘</a:t>
            </a:r>
            <a:r>
              <a:rPr lang="fr-FR" sz="1600" dirty="0" smtClean="0"/>
              <a:t>’</a:t>
            </a:r>
            <a:r>
              <a:rPr lang="en-US" sz="1600" dirty="0" smtClean="0"/>
              <a:t>Faster </a:t>
            </a:r>
            <a:r>
              <a:rPr lang="en-US" sz="1600" dirty="0"/>
              <a:t>R-CNN: Towards Real-Time Object Detection with Region Proposal Networks</a:t>
            </a:r>
            <a:r>
              <a:rPr lang="fr-FR" sz="1600" dirty="0" smtClean="0"/>
              <a:t>‘’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 err="1" smtClean="0">
                <a:solidFill>
                  <a:srgbClr val="006AB3"/>
                </a:solidFill>
                <a:latin typeface="Arial"/>
                <a:cs typeface="Arial"/>
              </a:rPr>
              <a:t>Mask</a:t>
            </a:r>
            <a:r>
              <a:rPr lang="fr-FR" dirty="0" smtClean="0">
                <a:solidFill>
                  <a:srgbClr val="006AB3"/>
                </a:solidFill>
                <a:latin typeface="Arial"/>
                <a:cs typeface="Arial"/>
              </a:rPr>
              <a:t> R-CNN: </a:t>
            </a:r>
            <a:r>
              <a:rPr lang="fr-FR" sz="1600" dirty="0" smtClean="0"/>
              <a:t>K. </a:t>
            </a:r>
            <a:r>
              <a:rPr lang="fr-FR" sz="1600" dirty="0"/>
              <a:t>He et al, ‘</a:t>
            </a:r>
            <a:r>
              <a:rPr lang="fr-FR" sz="1600" dirty="0" smtClean="0"/>
              <a:t>’</a:t>
            </a:r>
            <a:r>
              <a:rPr lang="fr-FR" sz="1600" dirty="0" err="1" smtClean="0"/>
              <a:t>Mask</a:t>
            </a:r>
            <a:r>
              <a:rPr lang="fr-FR" sz="1600" dirty="0" smtClean="0"/>
              <a:t> </a:t>
            </a:r>
            <a:r>
              <a:rPr lang="fr-FR" sz="1600" dirty="0"/>
              <a:t>R-CNN</a:t>
            </a:r>
            <a:r>
              <a:rPr lang="fr-FR" sz="1600" dirty="0" smtClean="0"/>
              <a:t>’’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rgbClr val="006AB3"/>
                </a:solidFill>
                <a:latin typeface="Arial"/>
                <a:cs typeface="Arial"/>
              </a:rPr>
              <a:t>Cascade R-CNN: </a:t>
            </a:r>
            <a:r>
              <a:rPr lang="fr-FR" sz="1600" dirty="0" smtClean="0"/>
              <a:t>Z. Cai et al, ‘’</a:t>
            </a:r>
            <a:r>
              <a:rPr lang="en-US" sz="1600" dirty="0" smtClean="0"/>
              <a:t>Cascade </a:t>
            </a:r>
            <a:r>
              <a:rPr lang="en-US" sz="1600" dirty="0"/>
              <a:t>R-CNN: High Quality Object Detection and Instance </a:t>
            </a:r>
            <a:r>
              <a:rPr lang="en-US" sz="1600" dirty="0" smtClean="0"/>
              <a:t>Segmentation”</a:t>
            </a:r>
            <a:endParaRPr lang="de-DE" sz="1600" dirty="0">
              <a:solidFill>
                <a:srgbClr val="006AB3"/>
              </a:solidFill>
              <a:latin typeface="Arial"/>
              <a:cs typeface="Arial"/>
            </a:endParaRPr>
          </a:p>
          <a:p>
            <a:endParaRPr lang="de-DE" sz="1600" dirty="0">
              <a:latin typeface="Arial"/>
              <a:cs typeface="Arial"/>
            </a:endParaRPr>
          </a:p>
          <a:p>
            <a:endParaRPr lang="fr-FR" sz="1600" dirty="0" smtClean="0">
              <a:solidFill>
                <a:srgbClr val="006AB2"/>
              </a:solidFill>
            </a:endParaRPr>
          </a:p>
          <a:p>
            <a:endParaRPr lang="fr-FR" sz="1600" dirty="0">
              <a:solidFill>
                <a:srgbClr val="5B9BD5"/>
              </a:solidFill>
              <a:latin typeface="Arial"/>
              <a:cs typeface="Arial"/>
            </a:endParaRPr>
          </a:p>
          <a:p>
            <a:endParaRPr lang="en-US" sz="1600" dirty="0">
              <a:solidFill>
                <a:srgbClr val="006AB3"/>
              </a:solidFill>
              <a:latin typeface="Arial"/>
              <a:cs typeface="Arial"/>
            </a:endParaRPr>
          </a:p>
          <a:p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3363084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 PRINCIPE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8885648" y="1330208"/>
            <a:ext cx="2933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5" dirty="0" err="1">
                <a:solidFill>
                  <a:srgbClr val="006AB3"/>
                </a:solidFill>
                <a:latin typeface="Verdana"/>
                <a:cs typeface="Verdana"/>
              </a:rPr>
              <a:t>Girschick</a:t>
            </a:r>
            <a:r>
              <a:rPr lang="en-US" spc="-5" dirty="0">
                <a:solidFill>
                  <a:srgbClr val="006AB3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rgbClr val="006AB3"/>
                </a:solidFill>
                <a:latin typeface="Arial"/>
                <a:cs typeface="Arial"/>
              </a:rPr>
              <a:t>et al, “Rich feature hierarchies for  accurate object detection and semantic  segmentation”, CVPR 2014</a:t>
            </a:r>
            <a:endParaRPr lang="en-US" dirty="0">
              <a:solidFill>
                <a:srgbClr val="006AB3"/>
              </a:solidFill>
              <a:latin typeface="Arial"/>
              <a:cs typeface="Arial"/>
            </a:endParaRPr>
          </a:p>
          <a:p>
            <a:endParaRPr lang="fr-FR" dirty="0"/>
          </a:p>
        </p:txBody>
      </p:sp>
      <p:sp>
        <p:nvSpPr>
          <p:cNvPr id="6" name="object 6"/>
          <p:cNvSpPr/>
          <p:nvPr/>
        </p:nvSpPr>
        <p:spPr>
          <a:xfrm>
            <a:off x="550926" y="1044043"/>
            <a:ext cx="7079960" cy="4921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86500" y="5589604"/>
            <a:ext cx="2527840" cy="1562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10"/>
              </a:lnSpc>
            </a:pPr>
            <a:r>
              <a:rPr sz="1400" b="1" spc="-5" dirty="0">
                <a:solidFill>
                  <a:srgbClr val="006AB3"/>
                </a:solidFill>
                <a:latin typeface="Arial"/>
                <a:cs typeface="Arial"/>
              </a:rPr>
              <a:t>Slide credit: </a:t>
            </a:r>
            <a:r>
              <a:rPr sz="1400" b="1" dirty="0">
                <a:solidFill>
                  <a:srgbClr val="006AB3"/>
                </a:solidFill>
                <a:latin typeface="Arial"/>
                <a:cs typeface="Arial"/>
              </a:rPr>
              <a:t>Ross</a:t>
            </a:r>
            <a:r>
              <a:rPr sz="1400" b="1" spc="-10" dirty="0">
                <a:solidFill>
                  <a:srgbClr val="006AB3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AB3"/>
                </a:solidFill>
                <a:latin typeface="Arial"/>
                <a:cs typeface="Arial"/>
              </a:rPr>
              <a:t>Girschick</a:t>
            </a:r>
            <a:endParaRPr sz="1400" b="1" dirty="0">
              <a:solidFill>
                <a:srgbClr val="006AB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329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RCNN ENTRAINEMENT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4963" y="1282699"/>
            <a:ext cx="10515600" cy="47085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Etape 1: Pré-entraînement supervisé: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Pré-entrainer le réseau sur une base de données de classification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Etape 2: </a:t>
            </a:r>
            <a:r>
              <a:rPr lang="fr-FR" dirty="0"/>
              <a:t>Domain-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smtClean="0"/>
              <a:t>fine-</a:t>
            </a:r>
            <a:r>
              <a:rPr lang="fr-FR" dirty="0" err="1" smtClean="0"/>
              <a:t>tuning</a:t>
            </a:r>
            <a:endParaRPr lang="fr-F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	Adapter le réseau à la détection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Etape 3: Classification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	Entraîner un SVM par classe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Etape 4: Régression de boites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Entrainer un régresseur de boites par classe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94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POINTS FORTS ET RCNN LIMITES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990600"/>
            <a:ext cx="10515601" cy="51863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Points forts: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Plus précis que YOLO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Limites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	Entraînements lents (3 étape d’entraînement)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	Inférence lente 47s/image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837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FAST-RCNN PRINCIPE</a:t>
            </a:r>
            <a:endParaRPr lang="fr-FR" dirty="0"/>
          </a:p>
        </p:txBody>
      </p:sp>
      <p:sp>
        <p:nvSpPr>
          <p:cNvPr id="5" name="object 5"/>
          <p:cNvSpPr txBox="1"/>
          <p:nvPr/>
        </p:nvSpPr>
        <p:spPr>
          <a:xfrm>
            <a:off x="8490300" y="3346700"/>
            <a:ext cx="3025933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6AB3"/>
                </a:solidFill>
                <a:latin typeface="Verdana"/>
                <a:cs typeface="Verdana"/>
              </a:rPr>
              <a:t>Girschick, </a:t>
            </a:r>
            <a:r>
              <a:rPr sz="1600" spc="-5" dirty="0">
                <a:solidFill>
                  <a:srgbClr val="006AB3"/>
                </a:solidFill>
                <a:latin typeface="Arial"/>
                <a:cs typeface="Arial"/>
              </a:rPr>
              <a:t>“Fast R-CNN”, ICCV</a:t>
            </a:r>
            <a:r>
              <a:rPr sz="1600" spc="-45" dirty="0">
                <a:solidFill>
                  <a:srgbClr val="006AB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6AB3"/>
                </a:solidFill>
                <a:latin typeface="Arial"/>
                <a:cs typeface="Arial"/>
              </a:rPr>
              <a:t>2015</a:t>
            </a:r>
            <a:endParaRPr sz="1600" dirty="0">
              <a:solidFill>
                <a:srgbClr val="006AB3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b="1" dirty="0">
              <a:solidFill>
                <a:srgbClr val="006AB3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006AB3"/>
                </a:solidFill>
                <a:latin typeface="Arial"/>
                <a:cs typeface="Arial"/>
              </a:rPr>
              <a:t>Slide credit: </a:t>
            </a:r>
            <a:r>
              <a:rPr sz="1600" b="1" dirty="0">
                <a:solidFill>
                  <a:srgbClr val="006AB3"/>
                </a:solidFill>
                <a:latin typeface="Arial"/>
                <a:cs typeface="Arial"/>
              </a:rPr>
              <a:t>Ross</a:t>
            </a:r>
            <a:r>
              <a:rPr sz="1600" b="1" spc="-10" dirty="0">
                <a:solidFill>
                  <a:srgbClr val="006AB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6AB3"/>
                </a:solidFill>
                <a:latin typeface="Arial"/>
                <a:cs typeface="Arial"/>
              </a:rPr>
              <a:t>Girschick</a:t>
            </a:r>
            <a:endParaRPr sz="1600" b="1" dirty="0">
              <a:solidFill>
                <a:srgbClr val="006AB3"/>
              </a:solidFill>
              <a:latin typeface="Arial"/>
              <a:cs typeface="Arial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8" y="930275"/>
            <a:ext cx="7610475" cy="555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003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FAST R-CNN FONCTION DE COÛT ET Entraînement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257300"/>
            <a:ext cx="68675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81" y="3790950"/>
            <a:ext cx="4227731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562725" y="3790950"/>
            <a:ext cx="437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6AB3"/>
                </a:solidFill>
              </a:rPr>
              <a:t>Chaque  </a:t>
            </a:r>
            <a:r>
              <a:rPr lang="fr-FR" dirty="0" err="1" smtClean="0">
                <a:solidFill>
                  <a:srgbClr val="006AB3"/>
                </a:solidFill>
              </a:rPr>
              <a:t>RoI</a:t>
            </a:r>
            <a:r>
              <a:rPr lang="fr-FR" dirty="0" smtClean="0">
                <a:solidFill>
                  <a:srgbClr val="006AB3"/>
                </a:solidFill>
              </a:rPr>
              <a:t> d’entraînement est labélisée avec une classe  u et une boite v </a:t>
            </a:r>
            <a:endParaRPr lang="fr-FR" dirty="0">
              <a:solidFill>
                <a:srgbClr val="006A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94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FAST-RCNN POINTS FORTS ET FAIBLES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4028" y="976539"/>
            <a:ext cx="10515601" cy="33450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Points forts: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Plus rapide que RCNN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Entraînement en une seule étape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Plus précis que RCNN et YOLO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Points faibles: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Usage de </a:t>
            </a:r>
            <a:r>
              <a:rPr lang="fr-FR" dirty="0" err="1" smtClean="0"/>
              <a:t>selective</a:t>
            </a:r>
            <a:r>
              <a:rPr lang="fr-FR" dirty="0" smtClean="0"/>
              <a:t> </a:t>
            </a:r>
            <a:r>
              <a:rPr lang="fr-FR" dirty="0" err="1" smtClean="0"/>
              <a:t>search</a:t>
            </a:r>
            <a:endParaRPr lang="fr-F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Plus lent que YOLO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83212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FASTER R-CNN PRINCIPE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591674" y="4984571"/>
            <a:ext cx="260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solidFill>
                  <a:srgbClr val="006AB3"/>
                </a:solidFill>
              </a:rPr>
              <a:t>Slide</a:t>
            </a:r>
            <a:r>
              <a:rPr lang="fr-FR" sz="1400" b="1" dirty="0" smtClean="0">
                <a:solidFill>
                  <a:srgbClr val="006AB3"/>
                </a:solidFill>
              </a:rPr>
              <a:t> </a:t>
            </a:r>
            <a:r>
              <a:rPr lang="fr-FR" sz="1400" b="1" dirty="0" err="1" smtClean="0">
                <a:solidFill>
                  <a:srgbClr val="006AB3"/>
                </a:solidFill>
              </a:rPr>
              <a:t>credit</a:t>
            </a:r>
            <a:r>
              <a:rPr lang="fr-FR" sz="1400" b="1" dirty="0" smtClean="0">
                <a:solidFill>
                  <a:srgbClr val="006AB3"/>
                </a:solidFill>
              </a:rPr>
              <a:t> F. </a:t>
            </a:r>
            <a:r>
              <a:rPr lang="fr-FR" sz="1400" b="1" dirty="0">
                <a:solidFill>
                  <a:srgbClr val="006AB3"/>
                </a:solidFill>
              </a:rPr>
              <a:t>Li &amp; Justin </a:t>
            </a:r>
            <a:r>
              <a:rPr lang="fr-FR" sz="1400" b="1" dirty="0" smtClean="0">
                <a:solidFill>
                  <a:srgbClr val="006AB3"/>
                </a:solidFill>
              </a:rPr>
              <a:t>J. </a:t>
            </a:r>
            <a:r>
              <a:rPr lang="fr-FR" sz="1400" b="1" dirty="0">
                <a:solidFill>
                  <a:srgbClr val="006AB3"/>
                </a:solidFill>
              </a:rPr>
              <a:t>&amp; </a:t>
            </a:r>
            <a:r>
              <a:rPr lang="fr-FR" sz="1400" b="1" dirty="0" err="1" smtClean="0">
                <a:solidFill>
                  <a:srgbClr val="006AB3"/>
                </a:solidFill>
              </a:rPr>
              <a:t>S.Yeung</a:t>
            </a:r>
            <a:r>
              <a:rPr lang="fr-FR" sz="1400" b="1" dirty="0" smtClean="0">
                <a:solidFill>
                  <a:srgbClr val="006AB3"/>
                </a:solidFill>
              </a:rPr>
              <a:t>, Cours de </a:t>
            </a:r>
            <a:r>
              <a:rPr lang="fr-FR" sz="1400" b="1" dirty="0" err="1" smtClean="0">
                <a:solidFill>
                  <a:srgbClr val="006AB3"/>
                </a:solidFill>
              </a:rPr>
              <a:t>Standford</a:t>
            </a:r>
            <a:endParaRPr lang="fr-FR" b="1" dirty="0">
              <a:solidFill>
                <a:srgbClr val="006AB3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518182" y="3125866"/>
            <a:ext cx="2673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6AB3"/>
                </a:solidFill>
              </a:rPr>
              <a:t>S. </a:t>
            </a:r>
            <a:r>
              <a:rPr lang="fr-FR" dirty="0" err="1" smtClean="0">
                <a:solidFill>
                  <a:srgbClr val="006AB3"/>
                </a:solidFill>
              </a:rPr>
              <a:t>Ren</a:t>
            </a:r>
            <a:r>
              <a:rPr lang="fr-FR" dirty="0" smtClean="0">
                <a:solidFill>
                  <a:srgbClr val="006AB3"/>
                </a:solidFill>
              </a:rPr>
              <a:t> et al, ‘’</a:t>
            </a:r>
            <a:r>
              <a:rPr lang="en-US" dirty="0">
                <a:solidFill>
                  <a:srgbClr val="006AB3"/>
                </a:solidFill>
              </a:rPr>
              <a:t> Faster R-CNN: Towards Real-Time </a:t>
            </a:r>
            <a:r>
              <a:rPr lang="en-US" dirty="0" smtClean="0">
                <a:solidFill>
                  <a:srgbClr val="006AB3"/>
                </a:solidFill>
              </a:rPr>
              <a:t>Object Detection </a:t>
            </a:r>
            <a:r>
              <a:rPr lang="en-US" dirty="0">
                <a:solidFill>
                  <a:srgbClr val="006AB3"/>
                </a:solidFill>
              </a:rPr>
              <a:t>with Region Proposal Networks</a:t>
            </a:r>
            <a:r>
              <a:rPr lang="fr-FR" dirty="0" smtClean="0">
                <a:solidFill>
                  <a:srgbClr val="006AB3"/>
                </a:solidFill>
              </a:rPr>
              <a:t>‘’</a:t>
            </a:r>
            <a:endParaRPr lang="de-DE" dirty="0">
              <a:solidFill>
                <a:srgbClr val="006AB3"/>
              </a:solidFill>
              <a:latin typeface="Arial"/>
              <a:cs typeface="Arial"/>
            </a:endParaRPr>
          </a:p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55" y="942387"/>
            <a:ext cx="557212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590223" y="3291840"/>
            <a:ext cx="1713297" cy="2627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130265" y="5284269"/>
            <a:ext cx="442762" cy="438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39015" y="1251284"/>
            <a:ext cx="5216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3"/>
                </a:solidFill>
              </a:rPr>
              <a:t>Usage d’un réseau (RPN) pour la prédictions des </a:t>
            </a:r>
            <a:r>
              <a:rPr lang="fr-FR" dirty="0" err="1" smtClean="0">
                <a:solidFill>
                  <a:srgbClr val="006AB3"/>
                </a:solidFill>
              </a:rPr>
              <a:t>proposals</a:t>
            </a:r>
            <a:r>
              <a:rPr lang="fr-FR" dirty="0" smtClean="0">
                <a:solidFill>
                  <a:srgbClr val="006AB3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3"/>
                </a:solidFill>
              </a:rPr>
              <a:t>Pas de </a:t>
            </a:r>
            <a:r>
              <a:rPr lang="fr-FR" dirty="0" err="1" smtClean="0">
                <a:solidFill>
                  <a:srgbClr val="006AB3"/>
                </a:solidFill>
              </a:rPr>
              <a:t>selective</a:t>
            </a:r>
            <a:r>
              <a:rPr lang="fr-FR" dirty="0" smtClean="0">
                <a:solidFill>
                  <a:srgbClr val="006AB3"/>
                </a:solidFill>
              </a:rPr>
              <a:t> </a:t>
            </a:r>
            <a:r>
              <a:rPr lang="fr-FR" dirty="0" err="1" smtClean="0">
                <a:solidFill>
                  <a:srgbClr val="006AB3"/>
                </a:solidFill>
              </a:rPr>
              <a:t>search</a:t>
            </a:r>
            <a:endParaRPr lang="fr-FR" dirty="0" smtClean="0">
              <a:solidFill>
                <a:srgbClr val="006AB3"/>
              </a:solidFill>
            </a:endParaRPr>
          </a:p>
          <a:p>
            <a:endParaRPr lang="fr-FR" dirty="0" smtClean="0"/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6AB3"/>
                </a:solidFill>
              </a:rPr>
              <a:t>4 fonctions de coût: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6AB3"/>
                </a:solidFill>
              </a:rPr>
              <a:t>Classification avec RPN (objet ou non)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6AB3"/>
                </a:solidFill>
              </a:rPr>
              <a:t>Régression de boites  avec RPN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6AB3"/>
                </a:solidFill>
              </a:rPr>
              <a:t>Classification finale avec </a:t>
            </a:r>
            <a:r>
              <a:rPr lang="fr-FR" dirty="0" err="1" smtClean="0">
                <a:solidFill>
                  <a:srgbClr val="006AB3"/>
                </a:solidFill>
              </a:rPr>
              <a:t>Fast</a:t>
            </a:r>
            <a:r>
              <a:rPr lang="fr-FR" dirty="0" smtClean="0">
                <a:solidFill>
                  <a:srgbClr val="006AB3"/>
                </a:solidFill>
              </a:rPr>
              <a:t>-RCNN (catégories)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6AB3"/>
                </a:solidFill>
              </a:rPr>
              <a:t>Régression finale de boites avec </a:t>
            </a:r>
            <a:r>
              <a:rPr lang="fr-FR" dirty="0" err="1" smtClean="0">
                <a:solidFill>
                  <a:srgbClr val="006AB3"/>
                </a:solidFill>
              </a:rPr>
              <a:t>Fast</a:t>
            </a:r>
            <a:r>
              <a:rPr lang="fr-FR" dirty="0" smtClean="0">
                <a:solidFill>
                  <a:srgbClr val="006AB3"/>
                </a:solidFill>
              </a:rPr>
              <a:t>-RCNN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1953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FASTER R-CNN Entraînement ALTERNATIVE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8456" y="1303110"/>
            <a:ext cx="10515601" cy="435133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fr-FR" sz="2000" dirty="0" smtClean="0"/>
              <a:t>Entraînement indépendant du RPN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Entraînement indépendant du réseau </a:t>
            </a:r>
            <a:r>
              <a:rPr lang="fr-FR" sz="2000" dirty="0" err="1" smtClean="0"/>
              <a:t>Fast</a:t>
            </a:r>
            <a:r>
              <a:rPr lang="fr-FR" sz="2000" dirty="0" smtClean="0"/>
              <a:t>-RCNN en utilisant les ROI proposées par RPN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Les poids du RPN sont initialisés avec ceux de Fast-RCNN</a:t>
            </a:r>
          </a:p>
          <a:p>
            <a:pPr marL="0" indent="0">
              <a:buNone/>
            </a:pPr>
            <a:r>
              <a:rPr lang="fr-FR" sz="2000" dirty="0" smtClean="0"/>
              <a:t>4.    Finalement, les couches de </a:t>
            </a:r>
            <a:r>
              <a:rPr lang="fr-FR" sz="2000" dirty="0" err="1" smtClean="0"/>
              <a:t>Fast</a:t>
            </a:r>
            <a:r>
              <a:rPr lang="fr-FR" sz="2000" dirty="0" smtClean="0"/>
              <a:t>-RCNN sont ajustées.</a:t>
            </a:r>
            <a:endParaRPr lang="fr-FR" sz="2000" dirty="0"/>
          </a:p>
        </p:txBody>
      </p:sp>
      <p:pic>
        <p:nvPicPr>
          <p:cNvPr id="4" name="Picture 2" descr="Résultat de recherche d'images pour &quot;loss function faster rcn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84" y="2837794"/>
            <a:ext cx="6335488" cy="356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38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02690" y="1142044"/>
            <a:ext cx="10515600" cy="459803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Contexte et objectifs de l’alternance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Détection d’objets en computer vision : 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Définition et domaines d’application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Mesure de la performance des systèmes de détection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Etat de l’art des méthodes de </a:t>
            </a:r>
            <a:r>
              <a:rPr lang="fr-F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deep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learning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pour la détection d’objets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Méthodes de détection en une étape 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Classe de modèles </a:t>
            </a: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Region-based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CNN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Evaluation des méthodes sur les jeux de données</a:t>
            </a:r>
          </a:p>
          <a:p>
            <a:pPr marL="457200" lvl="1" indent="0">
              <a:buNone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RockNet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>
              <a:buFont typeface="Wingdings"/>
              <a:buChar char="è"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Les 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Foraminifères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Conclusion et perspectives </a:t>
            </a:r>
          </a:p>
          <a:p>
            <a:pPr marL="0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725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FASTER RCNN POINTS ET FAIBLES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3770" y="1259568"/>
            <a:ext cx="1051560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Points forts: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Plus précis et rapide que </a:t>
            </a:r>
            <a:r>
              <a:rPr lang="fr-FR" dirty="0" err="1" smtClean="0"/>
              <a:t>Fast</a:t>
            </a:r>
            <a:r>
              <a:rPr lang="fr-FR" dirty="0" smtClean="0"/>
              <a:t>-RCNN et RCNN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Plus précis que YOLO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Points faibles: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Reste lent (moins rapide que YOLO)</a:t>
            </a:r>
          </a:p>
        </p:txBody>
      </p:sp>
    </p:spTree>
    <p:extLst>
      <p:ext uri="{BB962C8B-B14F-4D97-AF65-F5344CB8AC3E}">
        <p14:creationId xmlns:p14="http://schemas.microsoft.com/office/powerpoint/2010/main" val="3460152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02690" y="1142044"/>
            <a:ext cx="10515600" cy="459803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Contexte et objectifs de l’alternance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Détection d’objets en computer vision : 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Définition et domaines d’application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Mesure de la performance des systèmes de détection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Etat de l’art des méthodes de </a:t>
            </a:r>
            <a:r>
              <a:rPr lang="fr-F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deep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learning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pour la détection d’objets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Méthodes de détection en une étape 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Classe de modèles </a:t>
            </a: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Region-based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CNN</a:t>
            </a:r>
            <a:endParaRPr lang="fr-FR" dirty="0" smtClean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rgbClr val="006AB3"/>
                </a:solidFill>
                <a:sym typeface="Wingdings" panose="05000000000000000000" pitchFamily="2" charset="2"/>
              </a:rPr>
              <a:t>Evaluation des méthodes sur les jeux de données</a:t>
            </a:r>
          </a:p>
          <a:p>
            <a:pPr marL="457200" lvl="1" indent="0">
              <a:buNone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RockNet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>
              <a:buFont typeface="Wingdings"/>
              <a:buChar char="è"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Les 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Foraminifères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Conclusion et perspectives</a:t>
            </a:r>
          </a:p>
          <a:p>
            <a:pPr marL="0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300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SUR ROCKNET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740228" y="1139825"/>
            <a:ext cx="10692384" cy="22617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Entraînement sur 742 images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Inférence sur 290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Métrique : </a:t>
            </a:r>
            <a:r>
              <a:rPr lang="fr-FR" dirty="0" err="1" smtClean="0"/>
              <a:t>mAP</a:t>
            </a:r>
            <a:r>
              <a:rPr lang="fr-FR" dirty="0" smtClean="0"/>
              <a:t> (</a:t>
            </a:r>
            <a:r>
              <a:rPr lang="fr-FR" i="1" dirty="0" err="1" smtClean="0"/>
              <a:t>mean</a:t>
            </a:r>
            <a:r>
              <a:rPr lang="fr-FR" i="1" dirty="0" smtClean="0"/>
              <a:t> </a:t>
            </a:r>
            <a:r>
              <a:rPr lang="fr-FR" i="1" dirty="0" err="1" smtClean="0"/>
              <a:t>Average</a:t>
            </a:r>
            <a:r>
              <a:rPr lang="fr-FR" i="1" dirty="0" smtClean="0"/>
              <a:t> </a:t>
            </a:r>
            <a:r>
              <a:rPr lang="fr-FR" i="1" dirty="0" err="1" smtClean="0"/>
              <a:t>Precision</a:t>
            </a:r>
            <a:r>
              <a:rPr lang="fr-FR" i="1" dirty="0" smtClean="0"/>
              <a:t>)</a:t>
            </a:r>
            <a:endParaRPr lang="fr-FR" i="1" dirty="0"/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10431"/>
              </p:ext>
            </p:extLst>
          </p:nvPr>
        </p:nvGraphicFramePr>
        <p:xfrm>
          <a:off x="2639072" y="2776145"/>
          <a:ext cx="7296470" cy="2867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277"/>
                <a:gridCol w="208280"/>
                <a:gridCol w="1761424"/>
                <a:gridCol w="1491915"/>
                <a:gridCol w="194657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Model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Inférence time</a:t>
                      </a:r>
                    </a:p>
                    <a:p>
                      <a:r>
                        <a:rPr lang="fr-FR" dirty="0" smtClean="0"/>
                        <a:t>CPU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AP50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AP75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Faster</a:t>
                      </a:r>
                      <a:r>
                        <a:rPr lang="fr-FR" baseline="0" dirty="0" smtClean="0"/>
                        <a:t> R-CNN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4.19</a:t>
                      </a:r>
                      <a:r>
                        <a:rPr lang="fr-FR" baseline="0" dirty="0" smtClean="0"/>
                        <a:t> s / </a:t>
                      </a:r>
                      <a:r>
                        <a:rPr lang="fr-FR" baseline="0" dirty="0" err="1" smtClean="0"/>
                        <a:t>img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98.54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89.25</a:t>
                      </a:r>
                      <a:endParaRPr lang="fr-FR" dirty="0"/>
                    </a:p>
                  </a:txBody>
                  <a:tcPr/>
                </a:tc>
              </a:tr>
              <a:tr h="373008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Retinanet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3.2</a:t>
                      </a:r>
                      <a:r>
                        <a:rPr lang="fr-FR" baseline="0" dirty="0" smtClean="0"/>
                        <a:t> s / </a:t>
                      </a:r>
                      <a:r>
                        <a:rPr lang="fr-FR" baseline="0" dirty="0" err="1" smtClean="0"/>
                        <a:t>img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96.64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86.49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Mask</a:t>
                      </a:r>
                      <a:r>
                        <a:rPr lang="fr-FR" baseline="0" dirty="0" smtClean="0"/>
                        <a:t> R-CNN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5.96</a:t>
                      </a:r>
                      <a:r>
                        <a:rPr lang="fr-FR" baseline="0" dirty="0" smtClean="0"/>
                        <a:t> s / </a:t>
                      </a:r>
                      <a:r>
                        <a:rPr lang="fr-FR" baseline="0" dirty="0" err="1" smtClean="0"/>
                        <a:t>img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98.43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86.49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Cascade R-CNN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5.62</a:t>
                      </a:r>
                      <a:r>
                        <a:rPr lang="fr-FR" baseline="0" dirty="0" smtClean="0"/>
                        <a:t> s / </a:t>
                      </a:r>
                      <a:r>
                        <a:rPr lang="fr-FR" baseline="0" dirty="0" err="1" smtClean="0"/>
                        <a:t>img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98.61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86.30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YOLO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0.77</a:t>
                      </a:r>
                      <a:r>
                        <a:rPr lang="fr-FR" baseline="0" dirty="0" smtClean="0"/>
                        <a:t> s / </a:t>
                      </a:r>
                      <a:r>
                        <a:rPr lang="fr-FR" baseline="0" dirty="0" err="1" smtClean="0"/>
                        <a:t>img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96.79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80.89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876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SUR ROCKNET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8" y="1021479"/>
            <a:ext cx="3565358" cy="231099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55" y="944481"/>
            <a:ext cx="3268854" cy="231099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674" y="944480"/>
            <a:ext cx="2531036" cy="231099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95" y="3361384"/>
            <a:ext cx="3048000" cy="251880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54" y="3458483"/>
            <a:ext cx="3268854" cy="242170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674" y="3458486"/>
            <a:ext cx="2720136" cy="2421701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4346884" y="6189133"/>
            <a:ext cx="366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6AB3"/>
                </a:solidFill>
              </a:rPr>
              <a:t>E</a:t>
            </a:r>
            <a:r>
              <a:rPr lang="fr-FR" sz="2000" dirty="0" smtClean="0">
                <a:solidFill>
                  <a:srgbClr val="006AB3"/>
                </a:solidFill>
              </a:rPr>
              <a:t>xemples de détections</a:t>
            </a:r>
            <a:endParaRPr lang="fr-FR" sz="2000" dirty="0">
              <a:solidFill>
                <a:srgbClr val="006A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50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 sur les foraminifères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3447" y="1199983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Entraînement sur 15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Inférence sur les 15 images d’entraînement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4" y="2123631"/>
            <a:ext cx="7432685" cy="39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29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 SUR LES Foraminifères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78862"/>
              </p:ext>
            </p:extLst>
          </p:nvPr>
        </p:nvGraphicFramePr>
        <p:xfrm>
          <a:off x="1586376" y="1607946"/>
          <a:ext cx="7296470" cy="286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8858"/>
                <a:gridCol w="208280"/>
                <a:gridCol w="1891022"/>
                <a:gridCol w="1349016"/>
                <a:gridCol w="145929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Model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Inférence time</a:t>
                      </a:r>
                    </a:p>
                    <a:p>
                      <a:r>
                        <a:rPr lang="fr-FR" dirty="0" smtClean="0"/>
                        <a:t>CPU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AP50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AP75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Faster</a:t>
                      </a:r>
                      <a:r>
                        <a:rPr lang="fr-FR" baseline="0" dirty="0" smtClean="0"/>
                        <a:t> R-CNN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 s / </a:t>
                      </a:r>
                      <a:r>
                        <a:rPr lang="en-US" dirty="0" err="1" smtClean="0"/>
                        <a:t>img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94.087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93.07</a:t>
                      </a:r>
                      <a:endParaRPr lang="fr-FR" dirty="0"/>
                    </a:p>
                  </a:txBody>
                  <a:tcPr/>
                </a:tc>
              </a:tr>
              <a:tr h="373008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Retinanet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7.10 s / </a:t>
                      </a:r>
                      <a:r>
                        <a:rPr lang="fr-FR" dirty="0" err="1" smtClean="0"/>
                        <a:t>img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88.095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87.73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Mask</a:t>
                      </a:r>
                      <a:r>
                        <a:rPr lang="fr-FR" baseline="0" dirty="0" smtClean="0"/>
                        <a:t> R-CNN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12.43 s /</a:t>
                      </a:r>
                      <a:r>
                        <a:rPr lang="fr-FR" dirty="0" err="1" smtClean="0"/>
                        <a:t>img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96.36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86.74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Cascade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smtClean="0"/>
                        <a:t>R-CNN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12.45</a:t>
                      </a:r>
                      <a:r>
                        <a:rPr lang="fr-FR" baseline="0" dirty="0" smtClean="0"/>
                        <a:t> s /</a:t>
                      </a:r>
                      <a:r>
                        <a:rPr lang="fr-FR" baseline="0" dirty="0" err="1" smtClean="0"/>
                        <a:t>img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95.60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94.96</a:t>
                      </a:r>
                      <a:endParaRPr lang="fr-FR" dirty="0"/>
                    </a:p>
                  </a:txBody>
                  <a:tcPr/>
                </a:tc>
              </a:tr>
              <a:tr h="285261">
                <a:tc>
                  <a:txBody>
                    <a:bodyPr/>
                    <a:lstStyle/>
                    <a:p>
                      <a:r>
                        <a:rPr lang="fr-FR" dirty="0" smtClean="0"/>
                        <a:t>YOLO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/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/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/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474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680953" y="5865779"/>
            <a:ext cx="3239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Prédictions</a:t>
            </a:r>
            <a:endParaRPr lang="fr-FR" sz="28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5906" y="5862537"/>
            <a:ext cx="3239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Vraies boites</a:t>
            </a:r>
            <a:endParaRPr lang="fr-FR" sz="2800" b="1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851204" y="135237"/>
            <a:ext cx="8277225" cy="514203"/>
          </a:xfrm>
        </p:spPr>
        <p:txBody>
          <a:bodyPr/>
          <a:lstStyle/>
          <a:p>
            <a:r>
              <a:rPr lang="fr-FR" dirty="0" smtClean="0"/>
              <a:t> Prédictions SUR LES IMAGES D’APPRENTISSAGE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89" y="955149"/>
            <a:ext cx="3544222" cy="491062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88" y="955150"/>
            <a:ext cx="3242204" cy="4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3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Prédictions SUR LES IMAGES DE TEST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6" y="1366786"/>
            <a:ext cx="3621223" cy="439874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22" y="1366786"/>
            <a:ext cx="3715352" cy="439874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07" y="1270359"/>
            <a:ext cx="3658972" cy="44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21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2690" y="1142044"/>
            <a:ext cx="10515600" cy="459803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Contexte et objectifs de l’alternance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Détection d’objets en computer vision : 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Définition et domaines d’application</a:t>
            </a:r>
          </a:p>
          <a:p>
            <a:pPr lvl="1">
              <a:buFont typeface="Wingdings" pitchFamily="2" charset="2"/>
              <a:buChar char="è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Mesure de la performance des systèmes de détection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Etat de l’art des méthodes de </a:t>
            </a:r>
            <a:r>
              <a:rPr lang="fr-F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deep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learning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pour la détection d’objets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Méthodes de détection en une étape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Classe de modèles </a:t>
            </a: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Region-based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CNN</a:t>
            </a:r>
            <a:endParaRPr lang="fr-FR" dirty="0" smtClean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rgbClr val="5B9BD5"/>
                </a:solidFill>
                <a:sym typeface="Wingdings" panose="05000000000000000000" pitchFamily="2" charset="2"/>
              </a:rPr>
              <a:t>Evaluation des méthodes sur les jeux de données</a:t>
            </a:r>
          </a:p>
          <a:p>
            <a:pPr marL="457200" lvl="1" indent="0">
              <a:buNone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RockNet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>
              <a:buFont typeface="Wingdings"/>
              <a:buChar char="è"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Les 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Foraminifères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solidFill>
                  <a:srgbClr val="006AB3"/>
                </a:solidFill>
                <a:sym typeface="Wingdings" panose="05000000000000000000" pitchFamily="2" charset="2"/>
              </a:rPr>
              <a:t>Conclusion et perspectives</a:t>
            </a:r>
          </a:p>
          <a:p>
            <a:pPr marL="0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744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18949" y="1036353"/>
            <a:ext cx="10515600" cy="39206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Les systèmes de détection classés en 2 groupes: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plus rapide mais moins précis(YOLO, </a:t>
            </a:r>
            <a:r>
              <a:rPr lang="fr-FR" dirty="0" err="1" smtClean="0"/>
              <a:t>RetinaNet</a:t>
            </a:r>
            <a:r>
              <a:rPr lang="fr-FR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moins rapide mais plus précis (classes RCNN)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Résultats par </a:t>
            </a:r>
            <a:r>
              <a:rPr lang="fr-FR" dirty="0" err="1" smtClean="0"/>
              <a:t>dataset</a:t>
            </a:r>
            <a:endParaRPr lang="fr-F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err="1" smtClean="0"/>
              <a:t>RockNet</a:t>
            </a:r>
            <a:r>
              <a:rPr lang="fr-FR" dirty="0" smtClean="0"/>
              <a:t>: </a:t>
            </a:r>
            <a:r>
              <a:rPr lang="fr-FR" dirty="0"/>
              <a:t> </a:t>
            </a:r>
            <a:r>
              <a:rPr lang="fr-FR" dirty="0" smtClean="0"/>
              <a:t>Très bons résultats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	</a:t>
            </a:r>
            <a:r>
              <a:rPr lang="fr-FR" dirty="0" smtClean="0"/>
              <a:t>Foraminifères: Résultats peu satisfaisants, nécessité d’augmentation de données d’apprentissage et de validation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Publications dans un journal métier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1458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CONTEXTE ET OBJECTIFS DE L’ALTERNANCE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802689" y="1301842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Existence d’une base de données métier sous-exploitée à l’IFPEN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Révolution de la vision par ordinateur grâce aux CNN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Objectifs: Utiliser les récentes technologies en computer vision pour adresser la détection d’objets dans des images de géologie.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Base de deux données IFPEN concernées: </a:t>
            </a:r>
            <a:r>
              <a:rPr lang="fr-FR" dirty="0" err="1" smtClean="0"/>
              <a:t>RockNet</a:t>
            </a:r>
            <a:r>
              <a:rPr lang="fr-FR" dirty="0" smtClean="0"/>
              <a:t> et les foraminifères</a:t>
            </a:r>
          </a:p>
        </p:txBody>
      </p:sp>
    </p:spTree>
    <p:extLst>
      <p:ext uri="{BB962C8B-B14F-4D97-AF65-F5344CB8AC3E}">
        <p14:creationId xmlns:p14="http://schemas.microsoft.com/office/powerpoint/2010/main" val="315416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18949" y="1036353"/>
            <a:ext cx="10515600" cy="39206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err="1" smtClean="0"/>
              <a:t>RockNet</a:t>
            </a:r>
            <a:r>
              <a:rPr lang="fr-FR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La détection de roches par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sera intégrée à l’application web </a:t>
            </a:r>
            <a:r>
              <a:rPr lang="fr-FR" dirty="0" err="1" smtClean="0"/>
              <a:t>RockNet</a:t>
            </a:r>
            <a:r>
              <a:rPr lang="fr-FR" dirty="0" smtClean="0"/>
              <a:t> pour la classification robuste des échantillons de roches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Foraminifères: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Les résultats obtenus sont un prototype qui prouve la faisabilité de la détection automatique des microfossiles de petites tailles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Des travaux futurs seront menés afin d’améliorer les résultats (augmentation des données)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Etude de l’identification des foraminifères par des points au lieu des boites </a:t>
            </a:r>
            <a:r>
              <a:rPr lang="fr-FR" dirty="0" err="1" smtClean="0"/>
              <a:t>englobantes</a:t>
            </a: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Etude de la détection de formes spécifiques (cercles, ellipses):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Application : Détection de grains de quartz pour l’évaluation des déformations géologiques des environnements sédimentaires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1608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32" y="972815"/>
            <a:ext cx="3744227" cy="467217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40531" y="5917752"/>
            <a:ext cx="374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6AB3"/>
                </a:solidFill>
              </a:rPr>
              <a:t>Microfossiles identifiés par des points</a:t>
            </a:r>
            <a:endParaRPr lang="fr-FR" dirty="0">
              <a:solidFill>
                <a:srgbClr val="006AB3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87" y="1949447"/>
            <a:ext cx="2882767" cy="28827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38" y="1925383"/>
            <a:ext cx="2930893" cy="293089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160168" y="5001566"/>
            <a:ext cx="210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6AB3"/>
                </a:solidFill>
              </a:rPr>
              <a:t>Détection actuelle</a:t>
            </a:r>
            <a:endParaRPr lang="fr-FR" dirty="0">
              <a:solidFill>
                <a:srgbClr val="006AB3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682211" y="4982315"/>
            <a:ext cx="210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6AB3"/>
                </a:solidFill>
              </a:rPr>
              <a:t>Notre approche</a:t>
            </a:r>
            <a:endParaRPr lang="fr-FR" dirty="0">
              <a:solidFill>
                <a:srgbClr val="006AB3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160168" y="5933432"/>
            <a:ext cx="488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6AB3"/>
                </a:solidFill>
              </a:rPr>
              <a:t>Illustration de la détection de formes spécifiques</a:t>
            </a:r>
            <a:endParaRPr lang="fr-FR" dirty="0">
              <a:solidFill>
                <a:srgbClr val="006A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57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85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ROCKNET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766431" y="1159800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Base de données composée d’images de roches.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Algorithme de classification des roches mis en place lors d’un précédent stage.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Limites de l’algorithme : mauvaise classification pour les images où le cailloux est en arrière plan et pour les images avec plus d’un objet.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Solution par la détection : prétraite les images avant de les envoyer à l’algorithme de classification: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	</a:t>
            </a:r>
            <a:r>
              <a:rPr lang="fr-FR" dirty="0" smtClean="0"/>
              <a:t>Crop automatique des images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	D</a:t>
            </a:r>
            <a:r>
              <a:rPr lang="fr-FR" dirty="0" smtClean="0"/>
              <a:t>écoupage des images en plusieurs patches dans le cas de présence de plusieurs roches.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12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838199" y="415928"/>
            <a:ext cx="8277225" cy="514203"/>
          </a:xfrm>
        </p:spPr>
        <p:txBody>
          <a:bodyPr/>
          <a:lstStyle/>
          <a:p>
            <a:r>
              <a:rPr lang="en-US" dirty="0" smtClean="0"/>
              <a:t>ROCKNET</a:t>
            </a:r>
            <a:endParaRPr lang="en-US" dirty="0"/>
          </a:p>
        </p:txBody>
      </p:sp>
      <p:grpSp>
        <p:nvGrpSpPr>
          <p:cNvPr id="4" name="Groupe 3"/>
          <p:cNvGrpSpPr/>
          <p:nvPr/>
        </p:nvGrpSpPr>
        <p:grpSpPr>
          <a:xfrm>
            <a:off x="1126991" y="1586964"/>
            <a:ext cx="9085413" cy="3948325"/>
            <a:chOff x="159799" y="1628845"/>
            <a:chExt cx="12948000" cy="445205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157" y="1628845"/>
              <a:ext cx="3863184" cy="420801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2808" y="3580598"/>
              <a:ext cx="1826015" cy="1150241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632" y="1729746"/>
              <a:ext cx="1854620" cy="1205895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316019" y="5569510"/>
              <a:ext cx="2697700" cy="416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6AB3"/>
                  </a:solidFill>
                </a:rPr>
                <a:t>Image d’entrée</a:t>
              </a:r>
              <a:endParaRPr lang="fr-FR" dirty="0">
                <a:solidFill>
                  <a:srgbClr val="006AB3"/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4762871" y="5664452"/>
              <a:ext cx="2213268" cy="416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6AB3"/>
                  </a:solidFill>
                </a:rPr>
                <a:t>Détections</a:t>
              </a:r>
              <a:endParaRPr lang="fr-FR" dirty="0">
                <a:solidFill>
                  <a:srgbClr val="006AB3"/>
                </a:solidFill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8732805" y="3075113"/>
              <a:ext cx="1807375" cy="416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6AB3"/>
                  </a:solidFill>
                </a:rPr>
                <a:t>Patch 1</a:t>
              </a:r>
              <a:endParaRPr lang="fr-FR" dirty="0">
                <a:solidFill>
                  <a:srgbClr val="006AB3"/>
                </a:solidFill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8984428" y="4870960"/>
              <a:ext cx="1322772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6AB3"/>
                  </a:solidFill>
                </a:rPr>
                <a:t>Patch 2</a:t>
              </a:r>
              <a:endParaRPr lang="fr-FR" dirty="0">
                <a:solidFill>
                  <a:srgbClr val="006AB3"/>
                </a:solidFill>
              </a:endParaRPr>
            </a:p>
          </p:txBody>
        </p:sp>
        <p:cxnSp>
          <p:nvCxnSpPr>
            <p:cNvPr id="19" name="Connecteur droit avec flèche 18"/>
            <p:cNvCxnSpPr/>
            <p:nvPr/>
          </p:nvCxnSpPr>
          <p:spPr>
            <a:xfrm flipV="1">
              <a:off x="7420908" y="2602283"/>
              <a:ext cx="710214" cy="695394"/>
            </a:xfrm>
            <a:prstGeom prst="straightConnector1">
              <a:avLst/>
            </a:prstGeom>
            <a:ln w="76200">
              <a:solidFill>
                <a:srgbClr val="006AB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>
              <a:off x="7510509" y="3883981"/>
              <a:ext cx="812305" cy="722256"/>
            </a:xfrm>
            <a:prstGeom prst="straightConnector1">
              <a:avLst/>
            </a:prstGeom>
            <a:ln w="76200">
              <a:solidFill>
                <a:srgbClr val="006AB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endCxn id="9" idx="1"/>
            </p:cNvCxnSpPr>
            <p:nvPr/>
          </p:nvCxnSpPr>
          <p:spPr>
            <a:xfrm flipV="1">
              <a:off x="2831977" y="3732853"/>
              <a:ext cx="912180" cy="1"/>
            </a:xfrm>
            <a:prstGeom prst="straightConnector1">
              <a:avLst/>
            </a:prstGeom>
            <a:ln w="76200">
              <a:solidFill>
                <a:srgbClr val="006AB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8732805" y="5643174"/>
              <a:ext cx="4374994" cy="416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6AB3"/>
                  </a:solidFill>
                </a:rPr>
                <a:t>Crop automatique</a:t>
              </a:r>
              <a:endParaRPr lang="fr-FR" dirty="0">
                <a:solidFill>
                  <a:srgbClr val="006AB3"/>
                </a:solidFill>
              </a:endParaRPr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799" y="1725385"/>
              <a:ext cx="2610034" cy="3673953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9683014" y="2437545"/>
            <a:ext cx="1905802" cy="126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6AB3"/>
                </a:solidFill>
              </a:rPr>
              <a:t>Algorithme de classification</a:t>
            </a:r>
            <a:endParaRPr lang="fr-FR" dirty="0">
              <a:solidFill>
                <a:srgbClr val="006AB3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8576109" y="2127183"/>
            <a:ext cx="702645" cy="618717"/>
          </a:xfrm>
          <a:prstGeom prst="straightConnector1">
            <a:avLst/>
          </a:prstGeom>
          <a:ln w="76200">
            <a:solidFill>
              <a:srgbClr val="006AB2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8576109" y="3238925"/>
            <a:ext cx="702645" cy="589006"/>
          </a:xfrm>
          <a:prstGeom prst="straightConnector1">
            <a:avLst/>
          </a:prstGeom>
          <a:ln w="76200">
            <a:solidFill>
              <a:srgbClr val="006AB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38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20443" y="417508"/>
            <a:ext cx="8277225" cy="514203"/>
          </a:xfrm>
        </p:spPr>
        <p:txBody>
          <a:bodyPr/>
          <a:lstStyle/>
          <a:p>
            <a:r>
              <a:rPr lang="en-US" dirty="0" smtClean="0"/>
              <a:t>ROCKNET</a:t>
            </a:r>
            <a:endParaRPr lang="en-US" dirty="0"/>
          </a:p>
        </p:txBody>
      </p:sp>
      <p:grpSp>
        <p:nvGrpSpPr>
          <p:cNvPr id="4" name="Groupe 3"/>
          <p:cNvGrpSpPr/>
          <p:nvPr/>
        </p:nvGrpSpPr>
        <p:grpSpPr>
          <a:xfrm>
            <a:off x="871894" y="2189479"/>
            <a:ext cx="8541612" cy="2555000"/>
            <a:chOff x="198126" y="2204376"/>
            <a:chExt cx="13033024" cy="3280284"/>
          </a:xfrm>
        </p:grpSpPr>
        <p:cxnSp>
          <p:nvCxnSpPr>
            <p:cNvPr id="8" name="Connecteur droit avec flèche 7"/>
            <p:cNvCxnSpPr/>
            <p:nvPr/>
          </p:nvCxnSpPr>
          <p:spPr>
            <a:xfrm flipV="1">
              <a:off x="4153388" y="3385155"/>
              <a:ext cx="912180" cy="1"/>
            </a:xfrm>
            <a:prstGeom prst="straightConnector1">
              <a:avLst/>
            </a:prstGeom>
            <a:ln w="76200">
              <a:solidFill>
                <a:srgbClr val="006AB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9290839" y="3279714"/>
              <a:ext cx="912180" cy="1"/>
            </a:xfrm>
            <a:prstGeom prst="straightConnector1">
              <a:avLst/>
            </a:prstGeom>
            <a:ln w="76200">
              <a:solidFill>
                <a:srgbClr val="006AB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673024" y="4963411"/>
              <a:ext cx="3005463" cy="47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6AB3"/>
                  </a:solidFill>
                </a:rPr>
                <a:t>Image d’entrée</a:t>
              </a:r>
              <a:endParaRPr lang="fr-FR" dirty="0">
                <a:solidFill>
                  <a:srgbClr val="006AB3"/>
                </a:solidFill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375429" y="5010486"/>
              <a:ext cx="1748902" cy="47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6AB3"/>
                  </a:solidFill>
                </a:rPr>
                <a:t>Détection</a:t>
              </a:r>
              <a:endParaRPr lang="fr-FR" dirty="0">
                <a:solidFill>
                  <a:srgbClr val="006AB3"/>
                </a:solidFill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35685" y="4825714"/>
              <a:ext cx="3195465" cy="47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6AB3"/>
                  </a:solidFill>
                </a:rPr>
                <a:t>Crop automatique</a:t>
              </a:r>
              <a:endParaRPr lang="fr-FR" dirty="0">
                <a:solidFill>
                  <a:srgbClr val="006AB3"/>
                </a:solidFill>
              </a:endParaRPr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6" y="2218910"/>
              <a:ext cx="3955262" cy="2473501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568" y="2204376"/>
              <a:ext cx="4148270" cy="2488035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9586" y="2580788"/>
              <a:ext cx="1685750" cy="1608736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10000648" y="2545370"/>
            <a:ext cx="1819175" cy="10929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6AB3"/>
                </a:solidFill>
              </a:rPr>
              <a:t>Algorithme de classification</a:t>
            </a:r>
            <a:endParaRPr lang="fr-FR" dirty="0">
              <a:solidFill>
                <a:srgbClr val="006AB3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8860055" y="3041950"/>
            <a:ext cx="625642" cy="2"/>
          </a:xfrm>
          <a:prstGeom prst="straightConnector1">
            <a:avLst/>
          </a:prstGeom>
          <a:ln w="76200">
            <a:solidFill>
              <a:srgbClr val="006AB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7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Foraminifères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4562" y="1354360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Base de données d’images de lames minces dans lesquelles des microfossiles (les foraminifères) sont visibles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A partir de ces microfossiles, de leurs nombre et type, un géologue expert peut tirer un lot important d’informations métiers (par ex nature et datation de la roche)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96" y="2885243"/>
            <a:ext cx="4493459" cy="34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9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47824" y="127171"/>
            <a:ext cx="8277225" cy="514203"/>
          </a:xfrm>
        </p:spPr>
        <p:txBody>
          <a:bodyPr/>
          <a:lstStyle/>
          <a:p>
            <a:r>
              <a:rPr lang="fr-FR" dirty="0" smtClean="0"/>
              <a:t>LES Foraminifères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916875" y="6033619"/>
            <a:ext cx="174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6AB3"/>
                </a:solidFill>
              </a:rPr>
              <a:t>Input image</a:t>
            </a:r>
            <a:endParaRPr lang="fr-FR" dirty="0">
              <a:solidFill>
                <a:srgbClr val="006AB3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778710" y="6139339"/>
            <a:ext cx="224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6AB3"/>
                </a:solidFill>
              </a:rPr>
              <a:t>Automatic detections</a:t>
            </a:r>
            <a:endParaRPr lang="fr-FR" dirty="0">
              <a:solidFill>
                <a:srgbClr val="006AB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56" y="720695"/>
            <a:ext cx="4331367" cy="531292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15" y="853579"/>
            <a:ext cx="3812566" cy="500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9250"/>
      </p:ext>
    </p:extLst>
  </p:cSld>
  <p:clrMapOvr>
    <a:masterClrMapping/>
  </p:clrMapOvr>
</p:sld>
</file>

<file path=ppt/theme/theme1.xml><?xml version="1.0" encoding="utf-8"?>
<a:theme xmlns:a="http://schemas.openxmlformats.org/drawingml/2006/main" name="Masques vierges IFP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Masques vierges IFPEN</Template>
  <TotalTime>2859</TotalTime>
  <Words>1586</Words>
  <Application>Microsoft Office PowerPoint</Application>
  <PresentationFormat>Personnalisé</PresentationFormat>
  <Paragraphs>365</Paragraphs>
  <Slides>42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3" baseType="lpstr">
      <vt:lpstr>Masques vierges IFPEN</vt:lpstr>
      <vt:lpstr>Présentation PowerPoint</vt:lpstr>
      <vt:lpstr>Plan</vt:lpstr>
      <vt:lpstr>Plan</vt:lpstr>
      <vt:lpstr>CONTEXTE ET OBJECTIFS DE L’ALTERNANCE</vt:lpstr>
      <vt:lpstr>ROCKNET</vt:lpstr>
      <vt:lpstr>ROCKNET</vt:lpstr>
      <vt:lpstr>ROCKNET</vt:lpstr>
      <vt:lpstr>LES Foraminifères</vt:lpstr>
      <vt:lpstr>LES Foraminifères</vt:lpstr>
      <vt:lpstr>Plan</vt:lpstr>
      <vt:lpstr>BRANCHES DU COMPUTER VISION</vt:lpstr>
      <vt:lpstr>Détection: Définition</vt:lpstr>
      <vt:lpstr>DOMAINES D’APPLICATION</vt:lpstr>
      <vt:lpstr>METRIQUE EN DETECTION d’OBJET</vt:lpstr>
      <vt:lpstr>METRIQUE EN DETECTION D’OBJET</vt:lpstr>
      <vt:lpstr>Plan</vt:lpstr>
      <vt:lpstr>Méthodes de détection en une étape</vt:lpstr>
      <vt:lpstr>YOLO PRINCIPE ET ARCHITECTURE DU Réseau</vt:lpstr>
      <vt:lpstr>YOLO FONCTION DE Coût ET Entraînement</vt:lpstr>
      <vt:lpstr>YOLO LIMITES ET Améliorations</vt:lpstr>
      <vt:lpstr>Classe de modèles Region-based CNN</vt:lpstr>
      <vt:lpstr>R-CNN PRINCIPE</vt:lpstr>
      <vt:lpstr>RCNN ENTRAINEMENT</vt:lpstr>
      <vt:lpstr>POINTS FORTS ET RCNN LIMITES</vt:lpstr>
      <vt:lpstr>FAST-RCNN PRINCIPE</vt:lpstr>
      <vt:lpstr>FAST R-CNN FONCTION DE COÛT ET Entraînement</vt:lpstr>
      <vt:lpstr>FAST-RCNN POINTS FORTS ET FAIBLES</vt:lpstr>
      <vt:lpstr>FASTER R-CNN PRINCIPE</vt:lpstr>
      <vt:lpstr>FASTER R-CNN Entraînement ALTERNATIVE</vt:lpstr>
      <vt:lpstr>FASTER RCNN POINTS ET FAIBLES</vt:lpstr>
      <vt:lpstr>Plan</vt:lpstr>
      <vt:lpstr>EVALUATION SUR ROCKNET</vt:lpstr>
      <vt:lpstr>EVALUATION SUR ROCKNET</vt:lpstr>
      <vt:lpstr>Evaluation sur les foraminifères</vt:lpstr>
      <vt:lpstr>EVALUATION SUR LES Foraminifères</vt:lpstr>
      <vt:lpstr> Prédictions SUR LES IMAGES D’APPRENTISSAGE</vt:lpstr>
      <vt:lpstr> Prédictions SUR LES IMAGES DE TEST</vt:lpstr>
      <vt:lpstr>Plan</vt:lpstr>
      <vt:lpstr>CONCLUSION</vt:lpstr>
      <vt:lpstr>perspectives</vt:lpstr>
      <vt:lpstr>perspectives</vt:lpstr>
      <vt:lpstr>Présentation PowerPoint</vt:lpstr>
    </vt:vector>
  </TitlesOfParts>
  <Company>IFP Energies Nouvelles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BURLOT-FERRE Nadine</dc:creator>
  <cp:lastModifiedBy>KOROKO Abdoulaye</cp:lastModifiedBy>
  <cp:revision>161</cp:revision>
  <cp:lastPrinted>2016-03-11T10:09:08Z</cp:lastPrinted>
  <dcterms:created xsi:type="dcterms:W3CDTF">2019-02-08T09:08:02Z</dcterms:created>
  <dcterms:modified xsi:type="dcterms:W3CDTF">2020-08-27T14:13:05Z</dcterms:modified>
</cp:coreProperties>
</file>